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6"/>
  </p:notesMasterIdLst>
  <p:handoutMasterIdLst>
    <p:handoutMasterId r:id="rId27"/>
  </p:handoutMasterIdLst>
  <p:sldIdLst>
    <p:sldId id="277" r:id="rId4"/>
    <p:sldId id="259" r:id="rId5"/>
    <p:sldId id="279" r:id="rId6"/>
    <p:sldId id="280" r:id="rId7"/>
    <p:sldId id="329" r:id="rId8"/>
    <p:sldId id="314" r:id="rId9"/>
    <p:sldId id="284" r:id="rId10"/>
    <p:sldId id="327" r:id="rId11"/>
    <p:sldId id="318" r:id="rId12"/>
    <p:sldId id="289" r:id="rId13"/>
    <p:sldId id="257" r:id="rId14"/>
    <p:sldId id="290" r:id="rId15"/>
    <p:sldId id="294" r:id="rId16"/>
    <p:sldId id="291" r:id="rId17"/>
    <p:sldId id="292" r:id="rId18"/>
    <p:sldId id="293" r:id="rId19"/>
    <p:sldId id="295" r:id="rId20"/>
    <p:sldId id="296" r:id="rId21"/>
    <p:sldId id="324" r:id="rId22"/>
    <p:sldId id="322" r:id="rId23"/>
    <p:sldId id="323" r:id="rId24"/>
    <p:sldId id="270" r:id="rId25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19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DD3"/>
    <a:srgbClr val="99ADB9"/>
    <a:srgbClr val="75909F"/>
    <a:srgbClr val="857363"/>
    <a:srgbClr val="FFFFFF"/>
    <a:srgbClr val="3F9C35"/>
    <a:srgbClr val="D3BF96"/>
    <a:srgbClr val="E98300"/>
    <a:srgbClr val="ED8B00"/>
    <a:srgbClr val="A5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4713" autoAdjust="0"/>
  </p:normalViewPr>
  <p:slideViewPr>
    <p:cSldViewPr snapToGrid="0" showGuides="1">
      <p:cViewPr varScale="1">
        <p:scale>
          <a:sx n="107" d="100"/>
          <a:sy n="107" d="100"/>
        </p:scale>
        <p:origin x="1518" y="96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8.xlsm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9.xlsm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0.xlsm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1.xlsm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Macro-Enabled_Worksheet4.xlsm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5.xlsm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6.xlsm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7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(Mycket gott, Ganska gott)</c:v>
                </c:pt>
                <c:pt idx="1">
                  <c:v>Andel neutrala eller negativa svar (Någorlunda, Ganska dåligt, Mycket dåligt)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3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404917635658915"/>
          <c:y val="0.18299891193036358"/>
          <c:w val="0.2670369024547804"/>
          <c:h val="0.63593317972350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6272666773611"/>
          <c:y val="5.0982864560773514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Hjärtebacken 2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67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EA-4440-BF5F-93C799EA5E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79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A-4440-BF5F-93C799EA5E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80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A-4440-BF5F-93C799EA5E3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79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EA-4440-BF5F-93C799EA5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329536"/>
        <c:axId val="203331072"/>
      </c:barChart>
      <c:catAx>
        <c:axId val="20332953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331072"/>
        <c:crosses val="autoZero"/>
        <c:auto val="1"/>
        <c:lblAlgn val="ctr"/>
        <c:lblOffset val="100"/>
        <c:noMultiLvlLbl val="0"/>
      </c:catAx>
      <c:valAx>
        <c:axId val="20333107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32953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04461942257209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Hjärtebacken 2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8-49F4-A806-F438BE57BDC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84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8-49F4-A806-F438BE57BDC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82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18-49F4-A806-F438BE57BDC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82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18-49F4-A806-F438BE57B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458048"/>
        <c:axId val="203459584"/>
      </c:barChart>
      <c:catAx>
        <c:axId val="2034580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459584"/>
        <c:crosses val="autoZero"/>
        <c:auto val="1"/>
        <c:lblAlgn val="ctr"/>
        <c:lblOffset val="100"/>
        <c:noMultiLvlLbl val="0"/>
      </c:catAx>
      <c:valAx>
        <c:axId val="20345958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8352865107190059"/>
              <c:y val="0.8985270655270609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4580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71897810218978"/>
          <c:y val="4.1007059132547527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Hjärtebacken 2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70</c:v>
                </c:pt>
                <c:pt idx="1">
                  <c:v>14</c:v>
                </c:pt>
                <c:pt idx="2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D-4D47-A287-D6D2671AC1B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82</c:v>
                </c:pt>
                <c:pt idx="1">
                  <c:v>56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D-4D47-A287-D6D2671AC1B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81</c:v>
                </c:pt>
                <c:pt idx="1">
                  <c:v>56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D-4D47-A287-D6D2671AC1B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80</c:v>
                </c:pt>
                <c:pt idx="1">
                  <c:v>49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7D-4D47-A287-D6D2671AC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95616"/>
        <c:axId val="203697152"/>
      </c:barChart>
      <c:catAx>
        <c:axId val="20369561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97152"/>
        <c:crosses val="autoZero"/>
        <c:auto val="1"/>
        <c:lblAlgn val="ctr"/>
        <c:lblOffset val="100"/>
        <c:noMultiLvlLbl val="0"/>
      </c:catAx>
      <c:valAx>
        <c:axId val="203697152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369561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30669520779"/>
          <c:y val="4.4358059422434877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Hjärtebacken 2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A0D-8AEB-BD5BE109B10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43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A0D-8AEB-BD5BE109B10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47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6-4A0D-8AEB-BD5BE109B10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44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F6-4A0D-8AEB-BD5BE109B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209600"/>
        <c:axId val="205211136"/>
      </c:barChart>
      <c:catAx>
        <c:axId val="2052096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5211136"/>
        <c:crosses val="autoZero"/>
        <c:auto val="1"/>
        <c:lblAlgn val="ctr"/>
        <c:lblOffset val="100"/>
        <c:noMultiLvlLbl val="0"/>
      </c:catAx>
      <c:valAx>
        <c:axId val="2052111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52096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FB-4796-AD5E-00C59717042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123-4BEA-9FA8-AB99A09A924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23-4BEA-9FA8-AB99A09A92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(Förflyttar mig själv utan svårigheter)</c:v>
                </c:pt>
                <c:pt idx="1">
                  <c:v>Andel neutrala eller negativa svar (Vissa svårigheter,  Stora svårigheter att förflytta mig själv, Kan inte alls förflytta mig själv)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23-4BEA-9FA8-AB99A09A924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527737403100786"/>
          <c:y val="0.20727726574500768"/>
          <c:w val="0.31357033268733853"/>
          <c:h val="0.702292626728110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 lätta besvär, Ja svåra besvär)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123021640826876"/>
          <c:y val="0.37401913722478236"/>
          <c:w val="0.34395066214470288"/>
          <c:h val="0.355499231950844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04-4386-AD09-51E8F11F505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(Ja, då och då, Ja, ofta)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3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398942183462535"/>
          <c:y val="0.34806643625192013"/>
          <c:w val="0.29049620478036176"/>
          <c:h val="0.3934088581669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sz="1100" dirty="0"/>
              <a:t>Hjärtebacken 2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Hjärtebacken 2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0-74DD-48EE-9C21-884C7E62E5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 (Mycket nöjd, Ganska nöjd)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DD-48EE-9C21-884C7E62E5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9.7676395247278669E-2"/>
          <c:y val="0.81427625434327233"/>
          <c:w val="0.80464701411318296"/>
          <c:h val="0.171341721148965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127906324506775"/>
          <c:y val="4.1006998664356982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Hjärtebacken 2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67</c:v>
                </c:pt>
                <c:pt idx="1">
                  <c:v>60</c:v>
                </c:pt>
                <c:pt idx="2">
                  <c:v>67</c:v>
                </c:pt>
                <c:pt idx="3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881-ABEC-3A32A4C6698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62</c:v>
                </c:pt>
                <c:pt idx="1">
                  <c:v>67</c:v>
                </c:pt>
                <c:pt idx="2">
                  <c:v>75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B-4881-ABEC-3A32A4C6698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68</c:v>
                </c:pt>
                <c:pt idx="1">
                  <c:v>62</c:v>
                </c:pt>
                <c:pt idx="2">
                  <c:v>72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B-4881-ABEC-3A32A4C6698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66</c:v>
                </c:pt>
                <c:pt idx="1">
                  <c:v>61</c:v>
                </c:pt>
                <c:pt idx="2">
                  <c:v>72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FB-4881-ABEC-3A32A4C66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222976"/>
        <c:axId val="202224768"/>
      </c:barChart>
      <c:catAx>
        <c:axId val="20222297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2224768"/>
        <c:crosses val="autoZero"/>
        <c:auto val="1"/>
        <c:lblAlgn val="ctr"/>
        <c:lblOffset val="100"/>
        <c:noMultiLvlLbl val="0"/>
      </c:catAx>
      <c:valAx>
        <c:axId val="202224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871816979935"/>
              <c:y val="0.9015416352065586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222297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5967153284677"/>
          <c:y val="3.7671232876712986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Hjärtebacken 2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78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9-4709-BC71-F85F6E4B968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69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9-4709-BC71-F85F6E4B968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67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9-4709-BC71-F85F6E4B968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68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89-4709-BC71-F85F6E4B9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860800"/>
        <c:axId val="203050368"/>
      </c:barChart>
      <c:catAx>
        <c:axId val="202860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050368"/>
        <c:crosses val="autoZero"/>
        <c:auto val="1"/>
        <c:lblAlgn val="ctr"/>
        <c:lblOffset val="100"/>
        <c:noMultiLvlLbl val="0"/>
      </c:catAx>
      <c:valAx>
        <c:axId val="2030503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807914247945286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2860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1506756550394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Hjärtebacken 2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56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7-46E3-BDDB-10BE26E130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67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7-46E3-BDDB-10BE26E130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63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7-46E3-BDDB-10BE26E1303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56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A7-46E3-BDDB-10BE26E13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23424"/>
        <c:axId val="203641600"/>
      </c:barChart>
      <c:catAx>
        <c:axId val="20362342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41600"/>
        <c:crosses val="autoZero"/>
        <c:auto val="1"/>
        <c:lblAlgn val="ctr"/>
        <c:lblOffset val="100"/>
        <c:noMultiLvlLbl val="0"/>
      </c:catAx>
      <c:valAx>
        <c:axId val="20364160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6660727628062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62342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67965716132599"/>
          <c:y val="3.7671293289181326E-2"/>
          <c:w val="0.5298586125639480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Hjärtebacken 2</c:v>
                </c:pt>
              </c:strCache>
            </c:strRef>
          </c:tx>
          <c:spPr>
            <a:solidFill>
              <a:srgbClr val="C2CDD3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0FD-4457-A98D-B11E54F7AD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63</c:v>
                </c:pt>
                <c:pt idx="1">
                  <c:v>44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D-4457-A98D-B11E54F7AD0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66</c:v>
                </c:pt>
                <c:pt idx="1">
                  <c:v>50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FD-4457-A98D-B11E54F7AD0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61</c:v>
                </c:pt>
                <c:pt idx="1">
                  <c:v>47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FD-4457-A98D-B11E54F7AD0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57</c:v>
                </c:pt>
                <c:pt idx="1">
                  <c:v>45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FD-4457-A98D-B11E54F7A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237248"/>
        <c:axId val="203238784"/>
      </c:barChart>
      <c:catAx>
        <c:axId val="2032372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238784"/>
        <c:crosses val="autoZero"/>
        <c:auto val="1"/>
        <c:lblAlgn val="ctr"/>
        <c:lblOffset val="100"/>
        <c:noMultiLvlLbl val="0"/>
      </c:catAx>
      <c:valAx>
        <c:axId val="203238784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2579745962411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2372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0.02168</cdr:x>
      <cdr:y>0.06543</cdr:y>
    </cdr:from>
    <cdr:to>
      <cdr:x>0.40792</cdr:x>
      <cdr:y>0.25945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964" y="249102"/>
          <a:ext cx="2671682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plats på det äldreboende du </a:t>
          </a:r>
        </a:p>
        <a:p xmlns:a="http://schemas.openxmlformats.org/drawingml/2006/main">
          <a:r>
            <a:rPr lang="sv-SE" sz="1050" dirty="0"/>
            <a:t>ville bo på?</a:t>
          </a:r>
        </a:p>
        <a:p xmlns:a="http://schemas.openxmlformats.org/drawingml/2006/main">
          <a:r>
            <a:rPr lang="sv-SE" sz="1000" i="1" dirty="0"/>
            <a:t>Ja</a:t>
          </a:r>
          <a:r>
            <a:rPr lang="sv-SE" sz="1050" i="1" dirty="0"/>
            <a:t> </a:t>
          </a:r>
        </a:p>
        <a:p xmlns:a="http://schemas.openxmlformats.org/drawingml/2006/main">
          <a:endParaRPr lang="sv-SE" sz="1050" dirty="0"/>
        </a:p>
      </cdr:txBody>
    </cdr:sp>
  </cdr:relSizeAnchor>
  <cdr:relSizeAnchor xmlns:cdr="http://schemas.openxmlformats.org/drawingml/2006/chartDrawing">
    <cdr:from>
      <cdr:x>0.02283</cdr:x>
      <cdr:y>0.2613</cdr:y>
    </cdr:from>
    <cdr:to>
      <cdr:x>0.39527</cdr:x>
      <cdr:y>0.37044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7919" y="994810"/>
          <a:ext cx="2576225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Trivs du med ditt rum eller lägenhet?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0.02168</cdr:x>
      <cdr:y>0.46003</cdr:y>
    </cdr:from>
    <cdr:to>
      <cdr:x>0.41252</cdr:x>
      <cdr:y>0.61161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49964" y="1751406"/>
          <a:ext cx="2703501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i de gemensamma utrymmena? 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  <cdr:relSizeAnchor xmlns:cdr="http://schemas.openxmlformats.org/drawingml/2006/chartDrawing">
    <cdr:from>
      <cdr:x>0.02168</cdr:x>
      <cdr:y>0.65508</cdr:y>
    </cdr:from>
    <cdr:to>
      <cdr:x>0.42056</cdr:x>
      <cdr:y>0.80666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49964" y="2493991"/>
          <a:ext cx="2759115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utomhus runt ditt boende?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616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2023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Kristianstad_Hjärtebacken 2 (minst 7 svarande)</a:t>
            </a:r>
          </a:p>
          <a:p>
            <a:r>
              <a:rPr lang="sv-SE"/>
              <a:t>Särskilt boende</a:t>
            </a:r>
            <a:endParaRPr lang="sv-SE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Några av verksamhetens/områdets resultat jämfört med kommunen, länet och riket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9" name="Diagram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0865429"/>
              </p:ext>
            </p:extLst>
          </p:nvPr>
        </p:nvGraphicFramePr>
        <p:xfrm>
          <a:off x="812112" y="1638300"/>
          <a:ext cx="6917156" cy="440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ubrik 1">
            <a:extLst>
              <a:ext uri="{FF2B5EF4-FFF2-40B4-BE49-F238E27FC236}">
                <a16:creationId xmlns:a16="http://schemas.microsoft.com/office/drawing/2014/main" id="{2D3D1A9F-336C-4EA2-AC08-77845B25C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12" y="415784"/>
            <a:ext cx="7426541" cy="1295400"/>
          </a:xfrm>
        </p:spPr>
        <p:txBody>
          <a:bodyPr wrap="square"/>
          <a:lstStyle/>
          <a:p>
            <a:pPr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3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Boendemiljö</a:t>
            </a:r>
            <a:br>
              <a:rPr lang="sv-SE" dirty="0"/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Positiva svar = Ja</a:t>
            </a:r>
            <a:b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Andel positiva svar i verksamheten/området jämfört med kommunen, länet och riket</a:t>
            </a:r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8830817"/>
              </p:ext>
            </p:extLst>
          </p:nvPr>
        </p:nvGraphicFramePr>
        <p:xfrm>
          <a:off x="803547" y="1993108"/>
          <a:ext cx="6934347" cy="379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547" y="679623"/>
            <a:ext cx="7698711" cy="1313486"/>
          </a:xfrm>
        </p:spPr>
        <p:txBody>
          <a:bodyPr/>
          <a:lstStyle/>
          <a:p>
            <a:r>
              <a:rPr lang="sv-SE" dirty="0"/>
              <a:t>Mat och måltidsmiljö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b="0" dirty="0"/>
          </a:p>
        </p:txBody>
      </p:sp>
      <p:sp>
        <p:nvSpPr>
          <p:cNvPr id="10" name="textruta 1"/>
          <p:cNvSpPr txBox="1"/>
          <p:nvPr/>
        </p:nvSpPr>
        <p:spPr>
          <a:xfrm>
            <a:off x="962160" y="2438787"/>
            <a:ext cx="25284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brukar maten smaka?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2158" y="3829650"/>
            <a:ext cx="25284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Upplever du att måltiderna på ditt äldreboende är en trevlig stund på </a:t>
            </a:r>
          </a:p>
          <a:p>
            <a:r>
              <a:rPr lang="sv-SE" sz="1050" dirty="0"/>
              <a:t>dagen?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0154216"/>
              </p:ext>
            </p:extLst>
          </p:nvPr>
        </p:nvGraphicFramePr>
        <p:xfrm>
          <a:off x="820800" y="2286000"/>
          <a:ext cx="6959600" cy="376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294871"/>
            <a:ext cx="7133656" cy="1724429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nöjd/bra eller Ganska nöjd/bra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22473" y="2775267"/>
            <a:ext cx="27397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med de aktiviteter som erbjuds på ditt äldreboende?</a:t>
            </a:r>
          </a:p>
          <a:p>
            <a:r>
              <a:rPr lang="sv-SE" sz="1000" i="1" dirty="0"/>
              <a:t>Mycket nöjd / Ganska nöjd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22473" y="4491983"/>
            <a:ext cx="2755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Är möjligheterna att komma utomhus </a:t>
            </a:r>
          </a:p>
          <a:p>
            <a:r>
              <a:rPr lang="sv-SE" sz="1050" dirty="0"/>
              <a:t>bra eller dåliga? 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7066737"/>
              </p:ext>
            </p:extLst>
          </p:nvPr>
        </p:nvGraphicFramePr>
        <p:xfrm>
          <a:off x="803547" y="1940011"/>
          <a:ext cx="6942974" cy="401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7120956" cy="1108840"/>
          </a:xfrm>
        </p:spPr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br>
              <a:rPr lang="sv-SE" sz="1600" b="0" i="1" dirty="0">
                <a:solidFill>
                  <a:srgbClr val="002B45"/>
                </a:solidFill>
              </a:rPr>
            </a:br>
            <a:br>
              <a:rPr lang="sv-SE" sz="1600" b="0" i="1" dirty="0">
                <a:solidFill>
                  <a:srgbClr val="002B45"/>
                </a:solidFill>
              </a:rPr>
            </a:br>
            <a:endParaRPr lang="sv-SE" dirty="0"/>
          </a:p>
        </p:txBody>
      </p:sp>
      <p:sp>
        <p:nvSpPr>
          <p:cNvPr id="9" name="textruta 1"/>
          <p:cNvSpPr txBox="1"/>
          <p:nvPr/>
        </p:nvSpPr>
        <p:spPr>
          <a:xfrm>
            <a:off x="977113" y="2135371"/>
            <a:ext cx="2719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ha tillräckligt med tid </a:t>
            </a:r>
          </a:p>
          <a:p>
            <a:r>
              <a:rPr lang="sv-SE" sz="1050" dirty="0"/>
              <a:t>för att kunna utföra sitt arbete hos dig?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77113" y="3195952"/>
            <a:ext cx="273524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meddela dig i förväg om tillfälliga förändringar? T.ex. byte av personal, ändringar av olika aktiviteter etc.</a:t>
            </a:r>
          </a:p>
          <a:p>
            <a:r>
              <a:rPr lang="sv-SE" sz="1000" i="1" dirty="0"/>
              <a:t>Ja, alltid / Oftast </a:t>
            </a:r>
          </a:p>
        </p:txBody>
      </p:sp>
      <p:sp>
        <p:nvSpPr>
          <p:cNvPr id="12" name="textruta 1"/>
          <p:cNvSpPr txBox="1"/>
          <p:nvPr/>
        </p:nvSpPr>
        <p:spPr>
          <a:xfrm>
            <a:off x="977113" y="4287413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du kunna påverka vid vilka tider </a:t>
            </a:r>
          </a:p>
          <a:p>
            <a:r>
              <a:rPr lang="sv-SE" sz="1050" dirty="0"/>
              <a:t>du får hjälp? T.ex. tid för att </a:t>
            </a:r>
          </a:p>
          <a:p>
            <a:r>
              <a:rPr lang="sv-SE" sz="1050" dirty="0"/>
              <a:t>duscha/bada, gå och lägga dig etc.</a:t>
            </a:r>
          </a:p>
          <a:p>
            <a:r>
              <a:rPr lang="sv-SE" sz="1000" i="1" dirty="0"/>
              <a:t>Ja, alltid / Oftast </a:t>
            </a:r>
            <a:r>
              <a:rPr lang="sv-SE" sz="1000" dirty="0"/>
              <a:t> 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95768174"/>
              </p:ext>
            </p:extLst>
          </p:nvPr>
        </p:nvGraphicFramePr>
        <p:xfrm>
          <a:off x="820800" y="1940011"/>
          <a:ext cx="6925721" cy="378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7351615" cy="1096166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2109" y="2442388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bemöta dig på ett </a:t>
            </a:r>
          </a:p>
          <a:p>
            <a:r>
              <a:rPr lang="sv-SE" sz="1050" dirty="0"/>
              <a:t>bra sätt?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9565" y="3840680"/>
            <a:ext cx="27516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ta hänsyn till dina </a:t>
            </a:r>
          </a:p>
          <a:p>
            <a:r>
              <a:rPr lang="sv-SE" sz="1050" dirty="0"/>
              <a:t>åsikter och önskemål om hur hjälpen </a:t>
            </a:r>
          </a:p>
          <a:p>
            <a:r>
              <a:rPr lang="sv-SE" sz="1050" dirty="0"/>
              <a:t>ska utföras?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4007812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2923559"/>
              </p:ext>
            </p:extLst>
          </p:nvPr>
        </p:nvGraphicFramePr>
        <p:xfrm>
          <a:off x="827567" y="2006600"/>
          <a:ext cx="695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506627"/>
            <a:ext cx="7082856" cy="1499973"/>
          </a:xfrm>
        </p:spPr>
        <p:txBody>
          <a:bodyPr/>
          <a:lstStyle/>
          <a:p>
            <a:r>
              <a:rPr lang="sv-SE" dirty="0"/>
              <a:t>Trygghet och förtroende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 eller Ganska tryggt och Ja, för alla eller Ja, för flertalet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2108" y="2448418"/>
            <a:ext cx="2727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tryggt eller otryggt känns det att bo på ditt äldreboende?</a:t>
            </a:r>
          </a:p>
          <a:p>
            <a:r>
              <a:rPr lang="sv-SE" sz="1000" i="1" dirty="0"/>
              <a:t>Mycket tryggt / Ganska tryggt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62108" y="4166018"/>
            <a:ext cx="274320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Känner du förtroende för personalen </a:t>
            </a:r>
          </a:p>
          <a:p>
            <a:r>
              <a:rPr lang="sv-SE" sz="1050" dirty="0"/>
              <a:t>på ditt äldreboende?</a:t>
            </a:r>
          </a:p>
          <a:p>
            <a:r>
              <a:rPr lang="sv-SE" sz="1000" i="1" dirty="0"/>
              <a:t>Ja, för alla i personalen / Ja, för flertalet i personalen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737573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9771431"/>
              </p:ext>
            </p:extLst>
          </p:nvPr>
        </p:nvGraphicFramePr>
        <p:xfrm>
          <a:off x="820800" y="1657771"/>
          <a:ext cx="6959600" cy="413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383060"/>
            <a:ext cx="7108256" cy="1274712"/>
          </a:xfrm>
        </p:spPr>
        <p:txBody>
          <a:bodyPr/>
          <a:lstStyle/>
          <a:p>
            <a:r>
              <a:rPr lang="sv-SE" dirty="0"/>
              <a:t>Tillgänglighet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lätt eller Ganska lätt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6484" y="2041234"/>
            <a:ext cx="2733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sjuksköterska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6484" y="3110382"/>
            <a:ext cx="2683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</a:t>
            </a:r>
          </a:p>
          <a:p>
            <a:r>
              <a:rPr lang="sv-SE" sz="1050" dirty="0"/>
              <a:t>läkare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6484" y="4131092"/>
            <a:ext cx="27526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kontakt </a:t>
            </a:r>
          </a:p>
          <a:p>
            <a:r>
              <a:rPr lang="sv-SE" sz="1050" dirty="0"/>
              <a:t>med personalen på ditt äldreboende, </a:t>
            </a:r>
          </a:p>
          <a:p>
            <a:r>
              <a:rPr lang="sv-SE" sz="1050" dirty="0"/>
              <a:t>vid behov?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612517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2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23710072"/>
              </p:ext>
            </p:extLst>
          </p:nvPr>
        </p:nvGraphicFramePr>
        <p:xfrm>
          <a:off x="801688" y="1992702"/>
          <a:ext cx="6944833" cy="379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761614"/>
            <a:ext cx="7120956" cy="1221124"/>
          </a:xfrm>
        </p:spPr>
        <p:txBody>
          <a:bodyPr/>
          <a:lstStyle/>
          <a:p>
            <a:r>
              <a:rPr lang="sv-SE" dirty="0"/>
              <a:t>Hjälpen i sin helhet</a:t>
            </a:r>
            <a:r>
              <a:rPr lang="sv-SE" sz="1600" b="0" i="1" dirty="0">
                <a:solidFill>
                  <a:srgbClr val="002B45"/>
                </a:solidFill>
              </a:rPr>
              <a:t>  </a:t>
            </a:r>
            <a:r>
              <a:rPr lang="sv-SE" dirty="0"/>
              <a:t>och synpunkter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 och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7587" y="2449387"/>
            <a:ext cx="2836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</a:t>
            </a:r>
          </a:p>
          <a:p>
            <a:r>
              <a:rPr lang="sv-SE" sz="1050" dirty="0"/>
              <a:t>sammantaget med ditt äldreboende?</a:t>
            </a:r>
          </a:p>
          <a:p>
            <a:r>
              <a:rPr lang="sv-SE" sz="1000" i="1" dirty="0"/>
              <a:t>Mycket nöjd / Ganska nöjd </a:t>
            </a:r>
          </a:p>
          <a:p>
            <a:r>
              <a:rPr lang="sv-SE" sz="1050" dirty="0"/>
              <a:t> </a:t>
            </a:r>
          </a:p>
        </p:txBody>
      </p:sp>
      <p:sp>
        <p:nvSpPr>
          <p:cNvPr id="9" name="textruta 1"/>
          <p:cNvSpPr txBox="1"/>
          <p:nvPr/>
        </p:nvSpPr>
        <p:spPr>
          <a:xfrm>
            <a:off x="967587" y="3891951"/>
            <a:ext cx="2789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Vet du vart du ska vända dig om du vill framföra synpunkter eller klagomål på äldreboendet?</a:t>
            </a:r>
          </a:p>
          <a:p>
            <a:r>
              <a:rPr lang="sv-SE" sz="1000" i="1" dirty="0"/>
              <a:t>Ja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497149"/>
            <a:ext cx="8083520" cy="594803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091954"/>
            <a:ext cx="7607300" cy="4634144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</a:p>
          <a:p>
            <a:pPr lvl="0"/>
            <a:r>
              <a:rPr lang="sv-SE" sz="1900" b="0">
                <a:solidFill>
                  <a:srgbClr val="002B45"/>
                </a:solidFill>
              </a:rPr>
              <a:t>Först visas några bakgrundsfrågor som beskriver deltagarna. </a:t>
            </a:r>
            <a:br>
              <a:rPr lang="sv-SE" sz="1900" b="0">
                <a:solidFill>
                  <a:srgbClr val="002B45"/>
                </a:solidFill>
              </a:rPr>
            </a:br>
            <a:r>
              <a:rPr lang="sv-SE" sz="1900" b="0">
                <a:solidFill>
                  <a:srgbClr val="002B45"/>
                </a:solidFill>
              </a:rPr>
              <a:t>I </a:t>
            </a:r>
            <a:r>
              <a:rPr lang="sv-SE" sz="1900" b="0" dirty="0">
                <a:solidFill>
                  <a:srgbClr val="002B45"/>
                </a:solidFill>
              </a:rPr>
              <a:t>resultatredovisningen visas först frågan om den sammantagna nöjdheten. Därefter presenteras era resultat jämfört med er kommun, ert län och riket. </a:t>
            </a:r>
            <a:br>
              <a:rPr lang="sv-SE" sz="1900" b="0" dirty="0">
                <a:solidFill>
                  <a:srgbClr val="002B45"/>
                </a:solidFill>
              </a:rPr>
            </a:br>
            <a:br>
              <a:rPr lang="sv-SE" sz="1900" b="0" dirty="0">
                <a:solidFill>
                  <a:srgbClr val="002B45"/>
                </a:solidFill>
              </a:rPr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rgbClr val="000000"/>
              </a:solidFill>
            </a:endParaRPr>
          </a:p>
          <a:p>
            <a:pPr lvl="0"/>
            <a:br>
              <a:rPr lang="sv-SE" sz="1900" b="0" i="1" dirty="0"/>
            </a:br>
            <a:endParaRPr lang="sv-SE" sz="1900" b="0" dirty="0"/>
          </a:p>
          <a:p>
            <a:r>
              <a:rPr lang="sv-SE" sz="1900" b="0" i="1" dirty="0"/>
              <a:t> 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04455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2023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20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31147"/>
            <a:ext cx="7538468" cy="4036454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vården och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</a:t>
            </a:r>
            <a:r>
              <a:rPr lang="sv-SE" sz="1800" b="0">
                <a:solidFill>
                  <a:srgbClr val="002B45"/>
                </a:solidFill>
              </a:rPr>
              <a:t>31 december </a:t>
            </a:r>
            <a:r>
              <a:rPr lang="sv-SE" sz="1800" b="0" dirty="0">
                <a:solidFill>
                  <a:srgbClr val="002B45"/>
                </a:solidFill>
              </a:rPr>
              <a:t>2022 hade hemtjänst eller bodde på ett särskilt boende för äldre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885880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45958" y="1740023"/>
            <a:ext cx="7005805" cy="4215608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mars och sista svarsdag var den 26 maj 2023.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På </a:t>
            </a:r>
            <a:r>
              <a:rPr lang="sv-SE" sz="1800" b="0" dirty="0">
                <a:hlinkClick r:id="rId2"/>
              </a:rPr>
              <a:t>www.socialstyrelsen.se</a:t>
            </a:r>
            <a:r>
              <a:rPr lang="sv-SE" sz="1800" b="0" dirty="0"/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7" name="Rubrik 3">
            <a:extLst>
              <a:ext uri="{FF2B5EF4-FFF2-40B4-BE49-F238E27FC236}">
                <a16:creationId xmlns:a16="http://schemas.microsoft.com/office/drawing/2014/main" id="{72A60C91-CA77-407C-988B-77016D44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3470810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Information om årets deltagare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12535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32 963 personer på årets enkät för äldre inom särskilt boende, vilket är 45,3% av de tillfrågade.</a:t>
            </a:r>
            <a:endParaRPr lang="sv-SE" sz="1900" b="0" dirty="0"/>
          </a:p>
          <a:p>
            <a:r>
              <a:rPr lang="sv-SE" sz="1900" b="0"/>
              <a:t>Andelen svarande för Kristianstad_Hjärtebacken 2 var mellan 40 - 60%.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 </a:t>
            </a:r>
          </a:p>
          <a:p>
            <a:r>
              <a:rPr lang="sv-SE" sz="1900" b="0" dirty="0">
                <a:solidFill>
                  <a:srgbClr val="FF0000"/>
                </a:solidFill>
              </a:rPr>
              <a:t> </a:t>
            </a:r>
            <a:br>
              <a:rPr lang="sv-SE" sz="1900" dirty="0"/>
            </a:br>
            <a:endParaRPr lang="sv-SE" sz="190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070179"/>
          </a:xfrm>
        </p:spPr>
        <p:txBody>
          <a:bodyPr/>
          <a:lstStyle/>
          <a:p>
            <a:r>
              <a:rPr lang="sv-SE" spc="-50" dirty="0"/>
              <a:t>Hur bedömer deltagarna sin hälsa och rörlighet?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57995" y="2081142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är din rörlighet inomhus?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6058841"/>
              </p:ext>
            </p:extLst>
          </p:nvPr>
        </p:nvGraphicFramePr>
        <p:xfrm>
          <a:off x="355105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3551597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6569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296144"/>
          </a:xfrm>
        </p:spPr>
        <p:txBody>
          <a:bodyPr/>
          <a:lstStyle/>
          <a:p>
            <a:r>
              <a:rPr lang="sv-SE" spc="-50" dirty="0"/>
              <a:t>Besväras deltagarna av ängslan/oro/ ångest eller av ensamhet 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68801" y="2076534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Händer det att du besväras av ensamhet?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7039759"/>
              </p:ext>
            </p:extLst>
          </p:nvPr>
        </p:nvGraphicFramePr>
        <p:xfrm>
          <a:off x="355105" y="2553982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0" name="Diagram 6_2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5395641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75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2023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här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2023”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072737" cy="1296144"/>
          </a:xfrm>
        </p:spPr>
        <p:txBody>
          <a:bodyPr/>
          <a:lstStyle/>
          <a:p>
            <a:r>
              <a:rPr lang="sv-SE" spc="-30" dirty="0"/>
              <a:t>Hur nöjd eller missnöjd är du sammantaget </a:t>
            </a:r>
            <a:r>
              <a:rPr lang="sv-SE" dirty="0"/>
              <a:t>med ditt äldreboende?</a:t>
            </a:r>
          </a:p>
        </p:txBody>
      </p:sp>
      <p:graphicFrame>
        <p:nvGraphicFramePr>
          <p:cNvPr id="7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6436191"/>
              </p:ext>
            </p:extLst>
          </p:nvPr>
        </p:nvGraphicFramePr>
        <p:xfrm>
          <a:off x="2006221" y="2128837"/>
          <a:ext cx="5117910" cy="353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4221</TotalTime>
  <Words>1404</Words>
  <Application>Microsoft Office PowerPoint</Application>
  <PresentationFormat>On-screen Show (4:3)</PresentationFormat>
  <Paragraphs>141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2023  </vt:lpstr>
      <vt:lpstr>Resultaten för er verksamhet/område</vt:lpstr>
      <vt:lpstr>Information om årets deltagare</vt:lpstr>
      <vt:lpstr>Hur många svarade?</vt:lpstr>
      <vt:lpstr>Hur bedömer deltagarna sin hälsa och rörlighet?</vt:lpstr>
      <vt:lpstr>Besväras deltagarna av ängslan/oro/ ångest eller av ensamhet ?</vt:lpstr>
      <vt:lpstr>Resultatöversikt år 2023</vt:lpstr>
      <vt:lpstr>Andel positiva svar</vt:lpstr>
      <vt:lpstr>Hur nöjd eller missnöjd är du sammantaget med ditt äldreboende?</vt:lpstr>
      <vt:lpstr>Några av verksamhetens/områdets resultat jämfört med kommunen, länet och riket </vt:lpstr>
      <vt:lpstr>Boendemiljö Positiva svar = Ja Andel positiva svar i verksamheten/området jämfört med kommunen, länet och riket</vt:lpstr>
      <vt:lpstr>Mat och måltidsmiljö Positiva svar = Mycket bra eller Ganska bra och Ja, alltid eller Oftast Andel positiva svar i verksamheten/området jämfört med kommunen, länet och riket</vt:lpstr>
      <vt:lpstr>Aktiviteter och möjlighet att komma utomhus  Positiva svar = Mycket nöjd/bra eller Ganska nöjd/bra Andel positiva svar i verksamheten/området jämfört med kommunen, länet och riket</vt:lpstr>
      <vt:lpstr>Hjälpens utförande  Positiva svar = Ja, alltid eller Oftast Andel positiva svar i verksamheten/området jämfört med kommunen, länet och riket  </vt:lpstr>
      <vt:lpstr>Bemötande och inflytande Positiva svar = Ja, alltid eller Oftast Andel positiva svar i verksamheten/området jämfört med kommunen, länet och riket</vt:lpstr>
      <vt:lpstr>Trygghet och förtroende  Positiva svar = Mycket tryggt eller Ganska tryggt och Ja, för alla eller Ja, för flertalet Andel positiva svar i verksamheten/området  jämfört med kommunen, länet och riket</vt:lpstr>
      <vt:lpstr>Tillgänglighet Positiva svar = Mycket lätt eller Ganska lätt Andel positiva svar i verksamheten/området jämfört med kommunen, länet och riket</vt:lpstr>
      <vt:lpstr>Hjälpen i sin helhet  och synpunkter Positiva svar = Mycket nöjd eller Ganska nöjd och Ja Andel positiva svar i verksamheten/området jämfört med kommunen, länet och riket</vt:lpstr>
      <vt:lpstr>Om undersökningen</vt:lpstr>
      <vt:lpstr>Om undersökningen ”Vad tycker de äldre om äldreomsorgen?” 2023</vt:lpstr>
      <vt:lpstr>Mer om undersökningen ”Vad tycker de äldre om äldreomsorgen?” 2023</vt:lpstr>
      <vt:lpstr>PowerPoint Presentation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355</cp:revision>
  <cp:lastPrinted>2014-08-07T08:24:06Z</cp:lastPrinted>
  <dcterms:created xsi:type="dcterms:W3CDTF">2014-06-27T06:29:47Z</dcterms:created>
  <dcterms:modified xsi:type="dcterms:W3CDTF">2023-09-06T08:47:12Z</dcterms:modified>
</cp:coreProperties>
</file>