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rels" ContentType="application/vnd.openxmlformats-package.relationships+xml"/>
  <Default Extension="xlsm" ContentType="application/vnd.ms-excel.sheet.macroEnabled.12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drawings/drawing1.xml" ContentType="application/vnd.openxmlformats-officedocument.drawingml.chartshapes+xml"/>
  <Override PartName="/ppt/charts/chart7.xml" ContentType="application/vnd.openxmlformats-officedocument.drawingml.chart+xml"/>
  <Override PartName="/ppt/charts/chart8.xml" ContentType="application/vnd.openxmlformats-officedocument.drawingml.chart+xml"/>
  <Override PartName="/ppt/charts/chart9.xml" ContentType="application/vnd.openxmlformats-officedocument.drawingml.chart+xml"/>
  <Override PartName="/ppt/notesSlides/notesSlide2.xml" ContentType="application/vnd.openxmlformats-officedocument.presentationml.notesSlide+xml"/>
  <Override PartName="/ppt/charts/chart10.xml" ContentType="application/vnd.openxmlformats-officedocument.drawingml.chart+xml"/>
  <Override PartName="/ppt/charts/chart11.xml" ContentType="application/vnd.openxmlformats-officedocument.drawingml.chart+xml"/>
  <Override PartName="/ppt/charts/chart12.xml" ContentType="application/vnd.openxmlformats-officedocument.drawingml.chart+xml"/>
  <Override PartName="/ppt/charts/chart13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700" r:id="rId2"/>
    <p:sldMasterId id="2147483712" r:id="rId3"/>
  </p:sldMasterIdLst>
  <p:notesMasterIdLst>
    <p:notesMasterId r:id="rId26"/>
  </p:notesMasterIdLst>
  <p:handoutMasterIdLst>
    <p:handoutMasterId r:id="rId27"/>
  </p:handoutMasterIdLst>
  <p:sldIdLst>
    <p:sldId id="277" r:id="rId4"/>
    <p:sldId id="259" r:id="rId5"/>
    <p:sldId id="279" r:id="rId6"/>
    <p:sldId id="280" r:id="rId7"/>
    <p:sldId id="329" r:id="rId8"/>
    <p:sldId id="314" r:id="rId9"/>
    <p:sldId id="284" r:id="rId10"/>
    <p:sldId id="327" r:id="rId11"/>
    <p:sldId id="318" r:id="rId12"/>
    <p:sldId id="289" r:id="rId13"/>
    <p:sldId id="257" r:id="rId14"/>
    <p:sldId id="290" r:id="rId15"/>
    <p:sldId id="294" r:id="rId16"/>
    <p:sldId id="291" r:id="rId17"/>
    <p:sldId id="292" r:id="rId18"/>
    <p:sldId id="293" r:id="rId19"/>
    <p:sldId id="295" r:id="rId20"/>
    <p:sldId id="296" r:id="rId21"/>
    <p:sldId id="324" r:id="rId22"/>
    <p:sldId id="322" r:id="rId23"/>
    <p:sldId id="323" r:id="rId24"/>
    <p:sldId id="270" r:id="rId25"/>
  </p:sldIdLst>
  <p:sldSz cx="9144000" cy="6858000" type="screen4x3"/>
  <p:notesSz cx="6794500" cy="9931400"/>
  <p:defaultTextStyle>
    <a:defPPr>
      <a:defRPr lang="sv-S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256">
          <p15:clr>
            <a:srgbClr val="A4A3A4"/>
          </p15:clr>
        </p15:guide>
        <p15:guide id="2" orient="horz" pos="3908">
          <p15:clr>
            <a:srgbClr val="A4A3A4"/>
          </p15:clr>
        </p15:guide>
        <p15:guide id="3" orient="horz" pos="3566">
          <p15:clr>
            <a:srgbClr val="A4A3A4"/>
          </p15:clr>
        </p15:guide>
        <p15:guide id="4" orient="horz" pos="1341">
          <p15:clr>
            <a:srgbClr val="A4A3A4"/>
          </p15:clr>
        </p15:guide>
        <p15:guide id="5" orient="horz" pos="443">
          <p15:clr>
            <a:srgbClr val="A4A3A4"/>
          </p15:clr>
        </p15:guide>
        <p15:guide id="6" pos="511">
          <p15:clr>
            <a:srgbClr val="A4A3A4"/>
          </p15:clr>
        </p15:guide>
        <p15:guide id="7" pos="4889">
          <p15:clr>
            <a:srgbClr val="A4A3A4"/>
          </p15:clr>
        </p15:guide>
        <p15:guide id="8" pos="2143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8">
          <p15:clr>
            <a:srgbClr val="A4A3A4"/>
          </p15:clr>
        </p15:guide>
        <p15:guide id="2" pos="2140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Holm, Carolin" initials="HC" lastIdx="19" clrIdx="0">
    <p:extLst>
      <p:ext uri="{19B8F6BF-5375-455C-9EA6-DF929625EA0E}">
        <p15:presenceInfo xmlns:p15="http://schemas.microsoft.com/office/powerpoint/2012/main" userId="S-1-5-21-2075942658-1792417684-393963531-22566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2CDD3"/>
    <a:srgbClr val="99ADB9"/>
    <a:srgbClr val="75909F"/>
    <a:srgbClr val="857363"/>
    <a:srgbClr val="FFFFFF"/>
    <a:srgbClr val="3F9C35"/>
    <a:srgbClr val="D3BF96"/>
    <a:srgbClr val="E98300"/>
    <a:srgbClr val="ED8B00"/>
    <a:srgbClr val="A5ACA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211" autoAdjust="0"/>
    <p:restoredTop sz="94713" autoAdjust="0"/>
  </p:normalViewPr>
  <p:slideViewPr>
    <p:cSldViewPr snapToGrid="0" showGuides="1">
      <p:cViewPr varScale="1">
        <p:scale>
          <a:sx n="107" d="100"/>
          <a:sy n="107" d="100"/>
        </p:scale>
        <p:origin x="1518" y="96"/>
      </p:cViewPr>
      <p:guideLst>
        <p:guide orient="horz" pos="1256"/>
        <p:guide orient="horz" pos="3908"/>
        <p:guide orient="horz" pos="3566"/>
        <p:guide orient="horz" pos="1341"/>
        <p:guide orient="horz" pos="443"/>
        <p:guide pos="511"/>
        <p:guide pos="4889"/>
        <p:guide pos="2143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81" d="100"/>
          <a:sy n="81" d="100"/>
        </p:scale>
        <p:origin x="-4020" y="-90"/>
      </p:cViewPr>
      <p:guideLst>
        <p:guide orient="horz" pos="3128"/>
        <p:guide pos="214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tableStyles" Target="tableStyle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commentAuthors" Target="commentAuthor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theme" Target="theme/theme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handoutMaster" Target="handoutMasters/handoutMaster1.xml"/><Relationship Id="rId30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Macro-Enabled_Worksheet8.xlsm"/></Relationships>
</file>

<file path=ppt/charts/_rels/chart1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Macro-Enabled_Worksheet9.xlsm"/></Relationships>
</file>

<file path=ppt/charts/_rels/chart1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Macro-Enabled_Worksheet10.xlsm"/></Relationships>
</file>

<file path=ppt/charts/_rels/chart1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Macro-Enabled_Worksheet11.xlsm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Macro-Enabled_Worksheet.xlsm"/></Relationships>
</file>

<file path=ppt/charts/_rels/chart6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Microsoft_Excel_Macro-Enabled_Worksheet4.xlsm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Macro-Enabled_Worksheet5.xlsm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Macro-Enabled_Worksheet6.xlsm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Macro-Enabled_Worksheet7.xlsm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pie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0-5369-4FFA-9A37-5696DCFE814A}"/>
              </c:ext>
            </c:extLst>
          </c:dPt>
          <c:dPt>
            <c:idx val="1"/>
            <c:bubble3D val="0"/>
            <c:spPr>
              <a:solidFill>
                <a:schemeClr val="accent3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5369-4FFA-9A37-5696DCFE814A}"/>
              </c:ext>
            </c:extLst>
          </c:dPt>
          <c:dPt>
            <c:idx val="2"/>
            <c:bubble3D val="0"/>
            <c:spPr>
              <a:solidFill>
                <a:schemeClr val="accent5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2-5369-4FFA-9A37-5696DCFE814A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sv-SE"/>
              </a:p>
            </c:txPr>
            <c:dLblPos val="bestFit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shade val="95000"/>
                      <a:satMod val="105000"/>
                    </a:schemeClr>
                  </a:solidFill>
                  <a:prstDash val="solid"/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Blad1!$A$1:$B$1</c:f>
              <c:strCache>
                <c:ptCount val="2"/>
                <c:pt idx="0">
                  <c:v>Andel positiva svar (Mycket gott, Ganska gott)</c:v>
                </c:pt>
                <c:pt idx="1">
                  <c:v>Andel neutrala eller negativa svar (Någorlunda, Ganska dåligt, Mycket dåligt)</c:v>
                </c:pt>
              </c:strCache>
            </c:strRef>
          </c:cat>
          <c:val>
            <c:numRef>
              <c:f>Blad1!$A$2:$B$2</c:f>
              <c:numCache>
                <c:formatCode>General</c:formatCode>
                <c:ptCount val="2"/>
                <c:pt idx="0">
                  <c:v>1</c:v>
                </c:pt>
                <c:pt idx="1">
                  <c:v>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5369-4FFA-9A37-5696DCFE814A}"/>
            </c:ext>
          </c:extLst>
        </c:ser>
        <c:dLbls>
          <c:dLblPos val="bestFit"/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58404917635658915"/>
          <c:y val="0.18299891193036358"/>
          <c:w val="0.2670369024547804"/>
          <c:h val="0.63593317972350227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50" b="0" i="0" u="none" strike="noStrike" kern="1200" baseline="0">
              <a:solidFill>
                <a:schemeClr val="tx1"/>
              </a:solidFill>
              <a:latin typeface="Century Gothic" panose="020B0502020202020204" pitchFamily="34" charset="0"/>
              <a:ea typeface="+mn-ea"/>
              <a:cs typeface="+mn-cs"/>
            </a:defRPr>
          </a:pPr>
          <a:endParaRPr lang="sv-SE"/>
        </a:p>
      </c:txPr>
    </c:legend>
    <c:plotVisOnly val="1"/>
    <c:dispBlanksAs val="zero"/>
    <c:showDLblsOverMax val="0"/>
  </c:chart>
  <c:spPr>
    <a:noFill/>
    <a:ln w="9525" cap="flat" cmpd="sng" algn="ctr">
      <a:noFill/>
      <a:prstDash val="solid"/>
    </a:ln>
    <a:effectLst/>
  </c:spPr>
  <c:txPr>
    <a:bodyPr/>
    <a:lstStyle/>
    <a:p>
      <a:pPr>
        <a:defRPr/>
      </a:pPr>
      <a:endParaRPr lang="sv-SE"/>
    </a:p>
  </c:txPr>
  <c:externalData r:id="rId3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4066272666773611"/>
          <c:y val="5.0982864560773514E-2"/>
          <c:w val="0.52803379504569226"/>
          <c:h val="0.7891786215079275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Blad1!$B$1</c:f>
              <c:strCache>
                <c:ptCount val="1"/>
                <c:pt idx="0">
                  <c:v>Hammarshemmet</c:v>
                </c:pt>
              </c:strCache>
            </c:strRef>
          </c:tx>
          <c:spPr>
            <a:solidFill>
              <a:srgbClr val="C2CDD3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latin typeface="Century Gothic" panose="020B0502020202020204" pitchFamily="34" charset="0"/>
                  </a:defRPr>
                </a:pPr>
                <a:endParaRPr lang="sv-SE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Blad1!$A$2:$A$3</c:f>
              <c:strCache>
                <c:ptCount val="2"/>
                <c:pt idx="0">
                  <c:v>Brukar personalen ta hänsyn till dina åsikter och önskemål om hur hjälpen ska utföras?</c:v>
                </c:pt>
                <c:pt idx="1">
                  <c:v>Brukar personalen bemöta dig på ett bra sätt?</c:v>
                </c:pt>
              </c:strCache>
            </c:strRef>
          </c:cat>
          <c:val>
            <c:numRef>
              <c:f>Blad1!$B$2:$B$3</c:f>
              <c:numCache>
                <c:formatCode>General</c:formatCode>
                <c:ptCount val="2"/>
                <c:pt idx="0">
                  <c:v>80</c:v>
                </c:pt>
                <c:pt idx="1">
                  <c:v>100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6FEA-4440-BF5F-93C799EA5E30}"/>
            </c:ext>
          </c:extLst>
        </c:ser>
        <c:ser>
          <c:idx val="1"/>
          <c:order val="1"/>
          <c:tx>
            <c:strRef>
              <c:f>Blad1!$C$1</c:f>
              <c:strCache>
                <c:ptCount val="1"/>
                <c:pt idx="0">
                  <c:v>Kristianstad</c:v>
                </c:pt>
              </c:strCache>
            </c:strRef>
          </c:tx>
          <c:spPr>
            <a:solidFill>
              <a:srgbClr val="99ADB9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latin typeface="Century Gothic" panose="020B0502020202020204" pitchFamily="34" charset="0"/>
                  </a:defRPr>
                </a:pPr>
                <a:endParaRPr lang="sv-SE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Blad1!$A$2:$A$3</c:f>
              <c:strCache>
                <c:ptCount val="2"/>
                <c:pt idx="0">
                  <c:v>Brukar personalen ta hänsyn till dina åsikter och önskemål om hur hjälpen ska utföras?</c:v>
                </c:pt>
                <c:pt idx="1">
                  <c:v>Brukar personalen bemöta dig på ett bra sätt?</c:v>
                </c:pt>
              </c:strCache>
            </c:strRef>
          </c:cat>
          <c:val>
            <c:numRef>
              <c:f>Blad1!$C$2:$C$3</c:f>
              <c:numCache>
                <c:formatCode>General</c:formatCode>
                <c:ptCount val="2"/>
                <c:pt idx="0">
                  <c:v>79</c:v>
                </c:pt>
                <c:pt idx="1">
                  <c:v>94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6FEA-4440-BF5F-93C799EA5E30}"/>
            </c:ext>
          </c:extLst>
        </c:ser>
        <c:ser>
          <c:idx val="2"/>
          <c:order val="2"/>
          <c:tx>
            <c:strRef>
              <c:f>Blad1!$D$1</c:f>
              <c:strCache>
                <c:ptCount val="1"/>
                <c:pt idx="0">
                  <c:v>Skåne län</c:v>
                </c:pt>
              </c:strCache>
            </c:strRef>
          </c:tx>
          <c:spPr>
            <a:solidFill>
              <a:srgbClr val="75909F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latin typeface="Century Gothic" panose="020B0502020202020204" pitchFamily="34" charset="0"/>
                  </a:defRPr>
                </a:pPr>
                <a:endParaRPr lang="sv-S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Blad1!$A$2:$A$3</c:f>
              <c:strCache>
                <c:ptCount val="2"/>
                <c:pt idx="0">
                  <c:v>Brukar personalen ta hänsyn till dina åsikter och önskemål om hur hjälpen ska utföras?</c:v>
                </c:pt>
                <c:pt idx="1">
                  <c:v>Brukar personalen bemöta dig på ett bra sätt?</c:v>
                </c:pt>
              </c:strCache>
            </c:strRef>
          </c:cat>
          <c:val>
            <c:numRef>
              <c:f>Blad1!$D$2:$D$3</c:f>
              <c:numCache>
                <c:formatCode>General</c:formatCode>
                <c:ptCount val="2"/>
                <c:pt idx="0">
                  <c:v>80</c:v>
                </c:pt>
                <c:pt idx="1">
                  <c:v>92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6FEA-4440-BF5F-93C799EA5E30}"/>
            </c:ext>
          </c:extLst>
        </c:ser>
        <c:ser>
          <c:idx val="3"/>
          <c:order val="3"/>
          <c:tx>
            <c:strRef>
              <c:f>Blad1!$E$1</c:f>
              <c:strCache>
                <c:ptCount val="1"/>
                <c:pt idx="0">
                  <c:v>Riket</c:v>
                </c:pt>
              </c:strCache>
            </c:strRef>
          </c:tx>
          <c:spPr>
            <a:solidFill>
              <a:srgbClr val="E98300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latin typeface="Century Gothic" panose="020B0502020202020204" pitchFamily="34" charset="0"/>
                  </a:defRPr>
                </a:pPr>
                <a:endParaRPr lang="sv-S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Blad1!$A$2:$A$3</c:f>
              <c:strCache>
                <c:ptCount val="2"/>
                <c:pt idx="0">
                  <c:v>Brukar personalen ta hänsyn till dina åsikter och önskemål om hur hjälpen ska utföras?</c:v>
                </c:pt>
                <c:pt idx="1">
                  <c:v>Brukar personalen bemöta dig på ett bra sätt?</c:v>
                </c:pt>
              </c:strCache>
            </c:strRef>
          </c:cat>
          <c:val>
            <c:numRef>
              <c:f>Blad1!$E$2:$E$3</c:f>
              <c:numCache>
                <c:formatCode>General</c:formatCode>
                <c:ptCount val="2"/>
                <c:pt idx="0">
                  <c:v>79</c:v>
                </c:pt>
                <c:pt idx="1">
                  <c:v>92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6FEA-4440-BF5F-93C799EA5E3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axId val="203329536"/>
        <c:axId val="203331072"/>
      </c:barChart>
      <c:catAx>
        <c:axId val="203329536"/>
        <c:scaling>
          <c:orientation val="minMax"/>
        </c:scaling>
        <c:delete val="1"/>
        <c:axPos val="l"/>
        <c:numFmt formatCode="General" sourceLinked="0"/>
        <c:majorTickMark val="in"/>
        <c:minorTickMark val="none"/>
        <c:tickLblPos val="none"/>
        <c:crossAx val="203331072"/>
        <c:crosses val="autoZero"/>
        <c:auto val="1"/>
        <c:lblAlgn val="ctr"/>
        <c:lblOffset val="100"/>
        <c:noMultiLvlLbl val="0"/>
      </c:catAx>
      <c:valAx>
        <c:axId val="203331072"/>
        <c:scaling>
          <c:orientation val="minMax"/>
          <c:max val="100"/>
          <c:min val="0"/>
        </c:scaling>
        <c:delete val="0"/>
        <c:axPos val="b"/>
        <c:majorGridlines/>
        <c:title>
          <c:tx>
            <c:rich>
              <a:bodyPr/>
              <a:lstStyle/>
              <a:p>
                <a:pPr>
                  <a:defRPr/>
                </a:pPr>
                <a:r>
                  <a:rPr lang="sv-SE" b="0" dirty="0">
                    <a:latin typeface="Century Gothic" panose="020B0502020202020204" pitchFamily="34" charset="0"/>
                  </a:rPr>
                  <a:t>Procent</a:t>
                </a:r>
              </a:p>
            </c:rich>
          </c:tx>
          <c:layout>
            <c:manualLayout>
              <c:xMode val="edge"/>
              <c:yMode val="edge"/>
              <c:x val="0.87714178975803203"/>
              <c:y val="0.90214529914529962"/>
            </c:manualLayout>
          </c:layout>
          <c:overlay val="0"/>
        </c:title>
        <c:numFmt formatCode="General" sourceLinked="1"/>
        <c:majorTickMark val="none"/>
        <c:minorTickMark val="none"/>
        <c:tickLblPos val="nextTo"/>
        <c:spPr>
          <a:ln w="25400">
            <a:solidFill>
              <a:srgbClr val="000000"/>
            </a:solidFill>
          </a:ln>
        </c:spPr>
        <c:txPr>
          <a:bodyPr/>
          <a:lstStyle/>
          <a:p>
            <a:pPr>
              <a:defRPr>
                <a:latin typeface="Century Gothic" panose="020B0502020202020204" pitchFamily="34" charset="0"/>
              </a:defRPr>
            </a:pPr>
            <a:endParaRPr lang="sv-SE"/>
          </a:p>
        </c:txPr>
        <c:crossAx val="203329536"/>
        <c:crosses val="autoZero"/>
        <c:crossBetween val="between"/>
      </c:valAx>
      <c:spPr>
        <a:solidFill>
          <a:srgbClr val="FFFFFF"/>
        </a:solidFill>
        <a:ln w="25400">
          <a:solidFill>
            <a:srgbClr val="000000"/>
          </a:solidFill>
        </a:ln>
      </c:spPr>
    </c:plotArea>
    <c:legend>
      <c:legendPos val="b"/>
      <c:overlay val="0"/>
    </c:legend>
    <c:plotVisOnly val="1"/>
    <c:dispBlanksAs val="gap"/>
    <c:showDLblsOverMax val="0"/>
  </c:chart>
  <c:spPr>
    <a:solidFill>
      <a:schemeClr val="bg1"/>
    </a:solidFill>
  </c:spPr>
  <c:txPr>
    <a:bodyPr/>
    <a:lstStyle/>
    <a:p>
      <a:pPr>
        <a:defRPr sz="1050"/>
      </a:pPr>
      <a:endParaRPr lang="sv-SE"/>
    </a:p>
  </c:txPr>
  <c:externalData r:id="rId1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41589416058394163"/>
          <c:y val="4.1004461942257209E-2"/>
          <c:w val="0.5335082476004368"/>
          <c:h val="0.7891786215079275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Blad1!$B$1</c:f>
              <c:strCache>
                <c:ptCount val="1"/>
                <c:pt idx="0">
                  <c:v>Hammarshemmet</c:v>
                </c:pt>
              </c:strCache>
            </c:strRef>
          </c:tx>
          <c:spPr>
            <a:solidFill>
              <a:srgbClr val="C2CDD3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Blad1!$A$2:$A$3</c:f>
              <c:strCache>
                <c:ptCount val="2"/>
                <c:pt idx="0">
                  <c:v>Känner du förtroende för personalen på ditt äldreboende?</c:v>
                </c:pt>
                <c:pt idx="1">
                  <c:v>Hur tryggt eller otryggt känns det att bo på ditt äldreboende?</c:v>
                </c:pt>
              </c:strCache>
            </c:strRef>
          </c:cat>
          <c:val>
            <c:numRef>
              <c:f>Blad1!$B$2:$B$3</c:f>
              <c:numCache>
                <c:formatCode>General</c:formatCode>
                <c:ptCount val="2"/>
                <c:pt idx="0">
                  <c:v>90</c:v>
                </c:pt>
                <c:pt idx="1">
                  <c:v>100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718-49F4-A806-F438BE57BDCE}"/>
            </c:ext>
          </c:extLst>
        </c:ser>
        <c:ser>
          <c:idx val="1"/>
          <c:order val="1"/>
          <c:tx>
            <c:strRef>
              <c:f>Blad1!$C$1</c:f>
              <c:strCache>
                <c:ptCount val="1"/>
                <c:pt idx="0">
                  <c:v>Kristianstad</c:v>
                </c:pt>
              </c:strCache>
            </c:strRef>
          </c:tx>
          <c:spPr>
            <a:solidFill>
              <a:srgbClr val="99ADB9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Blad1!$A$2:$A$3</c:f>
              <c:strCache>
                <c:ptCount val="2"/>
                <c:pt idx="0">
                  <c:v>Känner du förtroende för personalen på ditt äldreboende?</c:v>
                </c:pt>
                <c:pt idx="1">
                  <c:v>Hur tryggt eller otryggt känns det att bo på ditt äldreboende?</c:v>
                </c:pt>
              </c:strCache>
            </c:strRef>
          </c:cat>
          <c:val>
            <c:numRef>
              <c:f>Blad1!$C$2:$C$3</c:f>
              <c:numCache>
                <c:formatCode>General</c:formatCode>
                <c:ptCount val="2"/>
                <c:pt idx="0">
                  <c:v>84</c:v>
                </c:pt>
                <c:pt idx="1">
                  <c:v>89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4718-49F4-A806-F438BE57BDCE}"/>
            </c:ext>
          </c:extLst>
        </c:ser>
        <c:ser>
          <c:idx val="2"/>
          <c:order val="2"/>
          <c:tx>
            <c:strRef>
              <c:f>Blad1!$D$1</c:f>
              <c:strCache>
                <c:ptCount val="1"/>
                <c:pt idx="0">
                  <c:v>Skåne län</c:v>
                </c:pt>
              </c:strCache>
            </c:strRef>
          </c:tx>
          <c:spPr>
            <a:solidFill>
              <a:srgbClr val="75909F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Blad1!$A$2:$A$3</c:f>
              <c:strCache>
                <c:ptCount val="2"/>
                <c:pt idx="0">
                  <c:v>Känner du förtroende för personalen på ditt äldreboende?</c:v>
                </c:pt>
                <c:pt idx="1">
                  <c:v>Hur tryggt eller otryggt känns det att bo på ditt äldreboende?</c:v>
                </c:pt>
              </c:strCache>
            </c:strRef>
          </c:cat>
          <c:val>
            <c:numRef>
              <c:f>Blad1!$D$2:$D$3</c:f>
              <c:numCache>
                <c:formatCode>General</c:formatCode>
                <c:ptCount val="2"/>
                <c:pt idx="0">
                  <c:v>82</c:v>
                </c:pt>
                <c:pt idx="1">
                  <c:v>88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4718-49F4-A806-F438BE57BDCE}"/>
            </c:ext>
          </c:extLst>
        </c:ser>
        <c:ser>
          <c:idx val="3"/>
          <c:order val="3"/>
          <c:tx>
            <c:strRef>
              <c:f>Blad1!$E$1</c:f>
              <c:strCache>
                <c:ptCount val="1"/>
                <c:pt idx="0">
                  <c:v>Riket</c:v>
                </c:pt>
              </c:strCache>
            </c:strRef>
          </c:tx>
          <c:spPr>
            <a:solidFill>
              <a:srgbClr val="E98300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Blad1!$A$2:$A$3</c:f>
              <c:strCache>
                <c:ptCount val="2"/>
                <c:pt idx="0">
                  <c:v>Känner du förtroende för personalen på ditt äldreboende?</c:v>
                </c:pt>
                <c:pt idx="1">
                  <c:v>Hur tryggt eller otryggt känns det att bo på ditt äldreboende?</c:v>
                </c:pt>
              </c:strCache>
            </c:strRef>
          </c:cat>
          <c:val>
            <c:numRef>
              <c:f>Blad1!$E$2:$E$3</c:f>
              <c:numCache>
                <c:formatCode>General</c:formatCode>
                <c:ptCount val="2"/>
                <c:pt idx="0">
                  <c:v>82</c:v>
                </c:pt>
                <c:pt idx="1">
                  <c:v>86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4718-49F4-A806-F438BE57BDC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axId val="203458048"/>
        <c:axId val="203459584"/>
      </c:barChart>
      <c:catAx>
        <c:axId val="203458048"/>
        <c:scaling>
          <c:orientation val="minMax"/>
        </c:scaling>
        <c:delete val="1"/>
        <c:axPos val="l"/>
        <c:numFmt formatCode="General" sourceLinked="0"/>
        <c:majorTickMark val="in"/>
        <c:minorTickMark val="none"/>
        <c:tickLblPos val="none"/>
        <c:crossAx val="203459584"/>
        <c:crosses val="autoZero"/>
        <c:auto val="1"/>
        <c:lblAlgn val="ctr"/>
        <c:lblOffset val="100"/>
        <c:noMultiLvlLbl val="0"/>
      </c:catAx>
      <c:valAx>
        <c:axId val="203459584"/>
        <c:scaling>
          <c:orientation val="minMax"/>
          <c:max val="100"/>
          <c:min val="0"/>
        </c:scaling>
        <c:delete val="0"/>
        <c:axPos val="b"/>
        <c:majorGridlines/>
        <c:title>
          <c:tx>
            <c:rich>
              <a:bodyPr/>
              <a:lstStyle/>
              <a:p>
                <a:pPr>
                  <a:defRPr/>
                </a:pPr>
                <a:r>
                  <a:rPr lang="sv-SE" b="0" dirty="0">
                    <a:latin typeface="Century Gothic" panose="020B0502020202020204" pitchFamily="34" charset="0"/>
                  </a:rPr>
                  <a:t>Procent</a:t>
                </a:r>
              </a:p>
            </c:rich>
          </c:tx>
          <c:layout>
            <c:manualLayout>
              <c:xMode val="edge"/>
              <c:yMode val="edge"/>
              <c:x val="0.88352865107190059"/>
              <c:y val="0.89852706552706096"/>
            </c:manualLayout>
          </c:layout>
          <c:overlay val="0"/>
        </c:title>
        <c:numFmt formatCode="General" sourceLinked="1"/>
        <c:majorTickMark val="none"/>
        <c:minorTickMark val="none"/>
        <c:tickLblPos val="nextTo"/>
        <c:spPr>
          <a:ln w="25400">
            <a:solidFill>
              <a:srgbClr val="000000"/>
            </a:solidFill>
          </a:ln>
        </c:spPr>
        <c:txPr>
          <a:bodyPr/>
          <a:lstStyle/>
          <a:p>
            <a:pPr>
              <a:defRPr>
                <a:latin typeface="Century Gothic" panose="020B0502020202020204" pitchFamily="34" charset="0"/>
              </a:defRPr>
            </a:pPr>
            <a:endParaRPr lang="sv-SE"/>
          </a:p>
        </c:txPr>
        <c:crossAx val="203458048"/>
        <c:crosses val="autoZero"/>
        <c:crossBetween val="between"/>
      </c:valAx>
      <c:spPr>
        <a:solidFill>
          <a:srgbClr val="FFFFFF"/>
        </a:solidFill>
        <a:ln w="25400">
          <a:solidFill>
            <a:srgbClr val="000000"/>
          </a:solidFill>
        </a:ln>
      </c:spPr>
    </c:plotArea>
    <c:legend>
      <c:legendPos val="b"/>
      <c:overlay val="0"/>
      <c:txPr>
        <a:bodyPr/>
        <a:lstStyle/>
        <a:p>
          <a:pPr>
            <a:defRPr>
              <a:latin typeface="Century Gothic" panose="020B0502020202020204" pitchFamily="34" charset="0"/>
            </a:defRPr>
          </a:pPr>
          <a:endParaRPr lang="sv-SE"/>
        </a:p>
      </c:txPr>
    </c:legend>
    <c:plotVisOnly val="1"/>
    <c:dispBlanksAs val="gap"/>
    <c:showDLblsOverMax val="0"/>
  </c:chart>
  <c:spPr>
    <a:solidFill>
      <a:schemeClr val="bg1"/>
    </a:solidFill>
  </c:spPr>
  <c:txPr>
    <a:bodyPr/>
    <a:lstStyle/>
    <a:p>
      <a:pPr>
        <a:defRPr sz="1050"/>
      </a:pPr>
      <a:endParaRPr lang="sv-SE"/>
    </a:p>
  </c:txPr>
  <c:externalData r:id="rId1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41771897810218978"/>
          <c:y val="4.1007059132547527E-2"/>
          <c:w val="0.52803379504569226"/>
          <c:h val="0.7891786215079275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Blad1!$B$1</c:f>
              <c:strCache>
                <c:ptCount val="1"/>
                <c:pt idx="0">
                  <c:v>Hammarshemmet</c:v>
                </c:pt>
              </c:strCache>
            </c:strRef>
          </c:tx>
          <c:spPr>
            <a:solidFill>
              <a:srgbClr val="C2CDD3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Blad1!$A$2:$A$4</c:f>
              <c:strCache>
                <c:ptCount val="3"/>
                <c:pt idx="0">
                  <c:v>Hur lätt eller svårt är det att få kontakt med personalen på ditt äldreboende, vid behov?</c:v>
                </c:pt>
                <c:pt idx="1">
                  <c:v>Hur lätt eller svårt är det att få träffa läkare vid behov? </c:v>
                </c:pt>
                <c:pt idx="2">
                  <c:v>Hur lätt eller svårt är det att få träffa sjuksköterska vid behov? </c:v>
                </c:pt>
              </c:strCache>
            </c:strRef>
          </c:cat>
          <c:val>
            <c:numRef>
              <c:f>Blad1!$B$2:$B$4</c:f>
              <c:numCache>
                <c:formatCode>General</c:formatCode>
                <c:ptCount val="3"/>
                <c:pt idx="0">
                  <c:v>80</c:v>
                </c:pt>
                <c:pt idx="1">
                  <c:v>44</c:v>
                </c:pt>
                <c:pt idx="2">
                  <c:v>70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E7D-4D47-A287-D6D2671AC1B0}"/>
            </c:ext>
          </c:extLst>
        </c:ser>
        <c:ser>
          <c:idx val="1"/>
          <c:order val="1"/>
          <c:tx>
            <c:strRef>
              <c:f>Blad1!$C$1</c:f>
              <c:strCache>
                <c:ptCount val="1"/>
                <c:pt idx="0">
                  <c:v>Kristianstad</c:v>
                </c:pt>
              </c:strCache>
            </c:strRef>
          </c:tx>
          <c:spPr>
            <a:solidFill>
              <a:srgbClr val="99ADB9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Blad1!$A$2:$A$4</c:f>
              <c:strCache>
                <c:ptCount val="3"/>
                <c:pt idx="0">
                  <c:v>Hur lätt eller svårt är det att få kontakt med personalen på ditt äldreboende, vid behov?</c:v>
                </c:pt>
                <c:pt idx="1">
                  <c:v>Hur lätt eller svårt är det att få träffa läkare vid behov? </c:v>
                </c:pt>
                <c:pt idx="2">
                  <c:v>Hur lätt eller svårt är det att få träffa sjuksköterska vid behov? </c:v>
                </c:pt>
              </c:strCache>
            </c:strRef>
          </c:cat>
          <c:val>
            <c:numRef>
              <c:f>Blad1!$C$2:$C$4</c:f>
              <c:numCache>
                <c:formatCode>General</c:formatCode>
                <c:ptCount val="3"/>
                <c:pt idx="0">
                  <c:v>82</c:v>
                </c:pt>
                <c:pt idx="1">
                  <c:v>56</c:v>
                </c:pt>
                <c:pt idx="2">
                  <c:v>78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FE7D-4D47-A287-D6D2671AC1B0}"/>
            </c:ext>
          </c:extLst>
        </c:ser>
        <c:ser>
          <c:idx val="2"/>
          <c:order val="2"/>
          <c:tx>
            <c:strRef>
              <c:f>Blad1!$D$1</c:f>
              <c:strCache>
                <c:ptCount val="1"/>
                <c:pt idx="0">
                  <c:v>Skåne län</c:v>
                </c:pt>
              </c:strCache>
            </c:strRef>
          </c:tx>
          <c:spPr>
            <a:solidFill>
              <a:srgbClr val="75909F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Blad1!$A$2:$A$4</c:f>
              <c:strCache>
                <c:ptCount val="3"/>
                <c:pt idx="0">
                  <c:v>Hur lätt eller svårt är det att få kontakt med personalen på ditt äldreboende, vid behov?</c:v>
                </c:pt>
                <c:pt idx="1">
                  <c:v>Hur lätt eller svårt är det att få träffa läkare vid behov? </c:v>
                </c:pt>
                <c:pt idx="2">
                  <c:v>Hur lätt eller svårt är det att få träffa sjuksköterska vid behov? </c:v>
                </c:pt>
              </c:strCache>
            </c:strRef>
          </c:cat>
          <c:val>
            <c:numRef>
              <c:f>Blad1!$D$2:$D$4</c:f>
              <c:numCache>
                <c:formatCode>General</c:formatCode>
                <c:ptCount val="3"/>
                <c:pt idx="0">
                  <c:v>81</c:v>
                </c:pt>
                <c:pt idx="1">
                  <c:v>56</c:v>
                </c:pt>
                <c:pt idx="2">
                  <c:v>74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FE7D-4D47-A287-D6D2671AC1B0}"/>
            </c:ext>
          </c:extLst>
        </c:ser>
        <c:ser>
          <c:idx val="3"/>
          <c:order val="3"/>
          <c:tx>
            <c:strRef>
              <c:f>Blad1!$E$1</c:f>
              <c:strCache>
                <c:ptCount val="1"/>
                <c:pt idx="0">
                  <c:v>Riket</c:v>
                </c:pt>
              </c:strCache>
            </c:strRef>
          </c:tx>
          <c:spPr>
            <a:solidFill>
              <a:srgbClr val="E98300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Blad1!$A$2:$A$4</c:f>
              <c:strCache>
                <c:ptCount val="3"/>
                <c:pt idx="0">
                  <c:v>Hur lätt eller svårt är det att få kontakt med personalen på ditt äldreboende, vid behov?</c:v>
                </c:pt>
                <c:pt idx="1">
                  <c:v>Hur lätt eller svårt är det att få träffa läkare vid behov? </c:v>
                </c:pt>
                <c:pt idx="2">
                  <c:v>Hur lätt eller svårt är det att få träffa sjuksköterska vid behov? </c:v>
                </c:pt>
              </c:strCache>
            </c:strRef>
          </c:cat>
          <c:val>
            <c:numRef>
              <c:f>Blad1!$E$2:$E$4</c:f>
              <c:numCache>
                <c:formatCode>General</c:formatCode>
                <c:ptCount val="3"/>
                <c:pt idx="0">
                  <c:v>80</c:v>
                </c:pt>
                <c:pt idx="1">
                  <c:v>49</c:v>
                </c:pt>
                <c:pt idx="2">
                  <c:v>72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FE7D-4D47-A287-D6D2671AC1B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axId val="203695616"/>
        <c:axId val="203697152"/>
      </c:barChart>
      <c:catAx>
        <c:axId val="203695616"/>
        <c:scaling>
          <c:orientation val="minMax"/>
        </c:scaling>
        <c:delete val="1"/>
        <c:axPos val="l"/>
        <c:numFmt formatCode="General" sourceLinked="0"/>
        <c:majorTickMark val="in"/>
        <c:minorTickMark val="none"/>
        <c:tickLblPos val="none"/>
        <c:crossAx val="203697152"/>
        <c:crosses val="autoZero"/>
        <c:auto val="1"/>
        <c:lblAlgn val="ctr"/>
        <c:lblOffset val="100"/>
        <c:noMultiLvlLbl val="0"/>
      </c:catAx>
      <c:valAx>
        <c:axId val="203697152"/>
        <c:scaling>
          <c:orientation val="minMax"/>
          <c:max val="100"/>
        </c:scaling>
        <c:delete val="0"/>
        <c:axPos val="b"/>
        <c:majorGridlines/>
        <c:title>
          <c:tx>
            <c:rich>
              <a:bodyPr/>
              <a:lstStyle/>
              <a:p>
                <a:pPr>
                  <a:defRPr/>
                </a:pPr>
                <a:r>
                  <a:rPr lang="sv-SE" b="0" dirty="0">
                    <a:latin typeface="Century Gothic" panose="020B0502020202020204" pitchFamily="34" charset="0"/>
                  </a:rPr>
                  <a:t>Procent</a:t>
                </a:r>
              </a:p>
            </c:rich>
          </c:tx>
          <c:layout>
            <c:manualLayout>
              <c:xMode val="edge"/>
              <c:yMode val="edge"/>
              <c:x val="0.87714178975803203"/>
              <c:y val="0.90214529914529962"/>
            </c:manualLayout>
          </c:layout>
          <c:overlay val="0"/>
        </c:title>
        <c:numFmt formatCode="General" sourceLinked="1"/>
        <c:majorTickMark val="none"/>
        <c:minorTickMark val="none"/>
        <c:tickLblPos val="nextTo"/>
        <c:spPr>
          <a:ln w="25400">
            <a:solidFill>
              <a:srgbClr val="000000"/>
            </a:solidFill>
          </a:ln>
        </c:spPr>
        <c:crossAx val="203695616"/>
        <c:crosses val="autoZero"/>
        <c:crossBetween val="between"/>
      </c:valAx>
      <c:spPr>
        <a:solidFill>
          <a:srgbClr val="FFFFFF"/>
        </a:solidFill>
        <a:ln w="25400">
          <a:solidFill>
            <a:srgbClr val="000000"/>
          </a:solidFill>
        </a:ln>
      </c:spPr>
    </c:plotArea>
    <c:legend>
      <c:legendPos val="b"/>
      <c:overlay val="0"/>
      <c:txPr>
        <a:bodyPr/>
        <a:lstStyle/>
        <a:p>
          <a:pPr>
            <a:defRPr>
              <a:latin typeface="Century Gothic" panose="020B0502020202020204" pitchFamily="34" charset="0"/>
            </a:defRPr>
          </a:pPr>
          <a:endParaRPr lang="sv-SE"/>
        </a:p>
      </c:txPr>
    </c:legend>
    <c:plotVisOnly val="1"/>
    <c:dispBlanksAs val="gap"/>
    <c:showDLblsOverMax val="0"/>
  </c:chart>
  <c:spPr>
    <a:solidFill>
      <a:schemeClr val="bg1"/>
    </a:solidFill>
  </c:spPr>
  <c:txPr>
    <a:bodyPr/>
    <a:lstStyle/>
    <a:p>
      <a:pPr>
        <a:defRPr sz="1050"/>
      </a:pPr>
      <a:endParaRPr lang="sv-SE"/>
    </a:p>
  </c:txPr>
  <c:externalData r:id="rId1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434130669520779"/>
          <c:y val="4.4358059422434877E-2"/>
          <c:w val="0.52438416000919597"/>
          <c:h val="0.7891786215079275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Blad1!$B$1</c:f>
              <c:strCache>
                <c:ptCount val="1"/>
                <c:pt idx="0">
                  <c:v>Hammarshemmet</c:v>
                </c:pt>
              </c:strCache>
            </c:strRef>
          </c:tx>
          <c:spPr>
            <a:solidFill>
              <a:srgbClr val="C2CDD3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Blad1!$A$2:$A$3</c:f>
              <c:strCache>
                <c:ptCount val="2"/>
                <c:pt idx="0">
                  <c:v>Vet du vart du ska vända dig om du vill framföra synpunkter eller klagomål på äldreboendet?</c:v>
                </c:pt>
                <c:pt idx="1">
                  <c:v>Hur nöjd eller missnöjd är du sammantaget med ditt äldreboende? </c:v>
                </c:pt>
              </c:strCache>
            </c:strRef>
          </c:cat>
          <c:val>
            <c:numRef>
              <c:f>Blad1!$B$2:$B$3</c:f>
              <c:numCache>
                <c:formatCode>General</c:formatCode>
                <c:ptCount val="2"/>
                <c:pt idx="0">
                  <c:v>60</c:v>
                </c:pt>
                <c:pt idx="1">
                  <c:v>70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8F6-4A0D-8AEB-BD5BE109B100}"/>
            </c:ext>
          </c:extLst>
        </c:ser>
        <c:ser>
          <c:idx val="1"/>
          <c:order val="1"/>
          <c:tx>
            <c:strRef>
              <c:f>Blad1!$C$1</c:f>
              <c:strCache>
                <c:ptCount val="1"/>
                <c:pt idx="0">
                  <c:v>Kristianstad</c:v>
                </c:pt>
              </c:strCache>
            </c:strRef>
          </c:tx>
          <c:spPr>
            <a:solidFill>
              <a:srgbClr val="99ADB9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Blad1!$A$2:$A$3</c:f>
              <c:strCache>
                <c:ptCount val="2"/>
                <c:pt idx="0">
                  <c:v>Vet du vart du ska vända dig om du vill framföra synpunkter eller klagomål på äldreboendet?</c:v>
                </c:pt>
                <c:pt idx="1">
                  <c:v>Hur nöjd eller missnöjd är du sammantaget med ditt äldreboende? </c:v>
                </c:pt>
              </c:strCache>
            </c:strRef>
          </c:cat>
          <c:val>
            <c:numRef>
              <c:f>Blad1!$C$2:$C$3</c:f>
              <c:numCache>
                <c:formatCode>General</c:formatCode>
                <c:ptCount val="2"/>
                <c:pt idx="0">
                  <c:v>43</c:v>
                </c:pt>
                <c:pt idx="1">
                  <c:v>81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F8F6-4A0D-8AEB-BD5BE109B100}"/>
            </c:ext>
          </c:extLst>
        </c:ser>
        <c:ser>
          <c:idx val="2"/>
          <c:order val="2"/>
          <c:tx>
            <c:strRef>
              <c:f>Blad1!$D$1</c:f>
              <c:strCache>
                <c:ptCount val="1"/>
                <c:pt idx="0">
                  <c:v>Skåne län</c:v>
                </c:pt>
              </c:strCache>
            </c:strRef>
          </c:tx>
          <c:spPr>
            <a:solidFill>
              <a:srgbClr val="75909F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Blad1!$A$2:$A$3</c:f>
              <c:strCache>
                <c:ptCount val="2"/>
                <c:pt idx="0">
                  <c:v>Vet du vart du ska vända dig om du vill framföra synpunkter eller klagomål på äldreboendet?</c:v>
                </c:pt>
                <c:pt idx="1">
                  <c:v>Hur nöjd eller missnöjd är du sammantaget med ditt äldreboende? </c:v>
                </c:pt>
              </c:strCache>
            </c:strRef>
          </c:cat>
          <c:val>
            <c:numRef>
              <c:f>Blad1!$D$2:$D$3</c:f>
              <c:numCache>
                <c:formatCode>General</c:formatCode>
                <c:ptCount val="2"/>
                <c:pt idx="0">
                  <c:v>47</c:v>
                </c:pt>
                <c:pt idx="1">
                  <c:v>80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F8F6-4A0D-8AEB-BD5BE109B100}"/>
            </c:ext>
          </c:extLst>
        </c:ser>
        <c:ser>
          <c:idx val="3"/>
          <c:order val="3"/>
          <c:tx>
            <c:strRef>
              <c:f>Blad1!$E$1</c:f>
              <c:strCache>
                <c:ptCount val="1"/>
                <c:pt idx="0">
                  <c:v>Riket</c:v>
                </c:pt>
              </c:strCache>
            </c:strRef>
          </c:tx>
          <c:spPr>
            <a:solidFill>
              <a:srgbClr val="E98300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Blad1!$A$2:$A$3</c:f>
              <c:strCache>
                <c:ptCount val="2"/>
                <c:pt idx="0">
                  <c:v>Vet du vart du ska vända dig om du vill framföra synpunkter eller klagomål på äldreboendet?</c:v>
                </c:pt>
                <c:pt idx="1">
                  <c:v>Hur nöjd eller missnöjd är du sammantaget med ditt äldreboende? </c:v>
                </c:pt>
              </c:strCache>
            </c:strRef>
          </c:cat>
          <c:val>
            <c:numRef>
              <c:f>Blad1!$E$2:$E$3</c:f>
              <c:numCache>
                <c:formatCode>General</c:formatCode>
                <c:ptCount val="2"/>
                <c:pt idx="0">
                  <c:v>44</c:v>
                </c:pt>
                <c:pt idx="1">
                  <c:v>78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F8F6-4A0D-8AEB-BD5BE109B10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axId val="205209600"/>
        <c:axId val="205211136"/>
      </c:barChart>
      <c:catAx>
        <c:axId val="205209600"/>
        <c:scaling>
          <c:orientation val="minMax"/>
        </c:scaling>
        <c:delete val="1"/>
        <c:axPos val="l"/>
        <c:numFmt formatCode="General" sourceLinked="0"/>
        <c:majorTickMark val="in"/>
        <c:minorTickMark val="none"/>
        <c:tickLblPos val="none"/>
        <c:crossAx val="205211136"/>
        <c:crosses val="autoZero"/>
        <c:auto val="1"/>
        <c:lblAlgn val="ctr"/>
        <c:lblOffset val="100"/>
        <c:noMultiLvlLbl val="0"/>
      </c:catAx>
      <c:valAx>
        <c:axId val="205211136"/>
        <c:scaling>
          <c:orientation val="minMax"/>
          <c:max val="100"/>
        </c:scaling>
        <c:delete val="0"/>
        <c:axPos val="b"/>
        <c:majorGridlines/>
        <c:title>
          <c:tx>
            <c:rich>
              <a:bodyPr/>
              <a:lstStyle/>
              <a:p>
                <a:pPr>
                  <a:defRPr>
                    <a:latin typeface="Century Gothic" panose="020B0502020202020204" pitchFamily="34" charset="0"/>
                  </a:defRPr>
                </a:pPr>
                <a:r>
                  <a:rPr lang="sv-SE" b="0" dirty="0">
                    <a:latin typeface="Century Gothic" panose="020B0502020202020204" pitchFamily="34" charset="0"/>
                  </a:rPr>
                  <a:t>Procent</a:t>
                </a:r>
              </a:p>
            </c:rich>
          </c:tx>
          <c:layout>
            <c:manualLayout>
              <c:xMode val="edge"/>
              <c:yMode val="edge"/>
              <c:x val="0.87714178975803203"/>
              <c:y val="0.90214529914529962"/>
            </c:manualLayout>
          </c:layout>
          <c:overlay val="0"/>
        </c:title>
        <c:numFmt formatCode="General" sourceLinked="1"/>
        <c:majorTickMark val="none"/>
        <c:minorTickMark val="none"/>
        <c:tickLblPos val="nextTo"/>
        <c:spPr>
          <a:ln w="25400">
            <a:solidFill>
              <a:srgbClr val="000000"/>
            </a:solidFill>
          </a:ln>
        </c:spPr>
        <c:crossAx val="205209600"/>
        <c:crosses val="autoZero"/>
        <c:crossBetween val="between"/>
      </c:valAx>
      <c:spPr>
        <a:solidFill>
          <a:srgbClr val="FFFFFF"/>
        </a:solidFill>
        <a:ln w="25400">
          <a:solidFill>
            <a:srgbClr val="000000"/>
          </a:solidFill>
        </a:ln>
      </c:spPr>
    </c:plotArea>
    <c:legend>
      <c:legendPos val="b"/>
      <c:overlay val="0"/>
      <c:txPr>
        <a:bodyPr/>
        <a:lstStyle/>
        <a:p>
          <a:pPr>
            <a:defRPr>
              <a:latin typeface="Century Gothic" panose="020B0502020202020204" pitchFamily="34" charset="0"/>
            </a:defRPr>
          </a:pPr>
          <a:endParaRPr lang="sv-SE"/>
        </a:p>
      </c:txPr>
    </c:legend>
    <c:plotVisOnly val="1"/>
    <c:dispBlanksAs val="gap"/>
    <c:showDLblsOverMax val="0"/>
  </c:chart>
  <c:spPr>
    <a:solidFill>
      <a:srgbClr val="DAD7CB"/>
    </a:solidFill>
  </c:spPr>
  <c:txPr>
    <a:bodyPr/>
    <a:lstStyle/>
    <a:p>
      <a:pPr>
        <a:defRPr sz="1050"/>
      </a:pPr>
      <a:endParaRPr lang="sv-SE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pie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78FB-4796-AD5E-00C597170426}"/>
              </c:ext>
            </c:extLst>
          </c:dPt>
          <c:dPt>
            <c:idx val="1"/>
            <c:bubble3D val="0"/>
            <c:spPr>
              <a:solidFill>
                <a:schemeClr val="accent3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0-4123-4BEA-9FA8-AB99A09A9246}"/>
              </c:ext>
            </c:extLst>
          </c:dPt>
          <c:dPt>
            <c:idx val="2"/>
            <c:bubble3D val="0"/>
            <c:spPr>
              <a:solidFill>
                <a:schemeClr val="accent5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4123-4BEA-9FA8-AB99A09A9246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sv-SE"/>
              </a:p>
            </c:txPr>
            <c:dLblPos val="bestFit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shade val="95000"/>
                      <a:satMod val="105000"/>
                    </a:schemeClr>
                  </a:solidFill>
                  <a:prstDash val="solid"/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Blad1!$A$1:$B$1</c:f>
              <c:strCache>
                <c:ptCount val="2"/>
                <c:pt idx="0">
                  <c:v>Andel positiva svar (Förflyttar mig själv utan svårigheter)</c:v>
                </c:pt>
                <c:pt idx="1">
                  <c:v>Andel neutrala eller negativa svar (Vissa svårigheter,  Stora svårigheter att förflytta mig själv, Kan inte alls förflytta mig själv)</c:v>
                </c:pt>
              </c:strCache>
            </c:strRef>
          </c:cat>
          <c:val>
            <c:numRef>
              <c:f>Blad1!$A$2:$B$2</c:f>
              <c:numCache>
                <c:formatCode>General</c:formatCode>
                <c:ptCount val="2"/>
                <c:pt idx="0">
                  <c:v>1</c:v>
                </c:pt>
                <c:pt idx="1">
                  <c:v>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4123-4BEA-9FA8-AB99A09A9246}"/>
            </c:ext>
          </c:extLst>
        </c:ser>
        <c:dLbls>
          <c:dLblPos val="bestFit"/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56527737403100786"/>
          <c:y val="0.20727726574500768"/>
          <c:w val="0.31357033268733853"/>
          <c:h val="0.70229262672811055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50" b="0" i="0" u="none" strike="noStrike" kern="1200" baseline="0">
              <a:solidFill>
                <a:schemeClr val="tx1"/>
              </a:solidFill>
              <a:latin typeface="Century Gothic" panose="020B0502020202020204" pitchFamily="34" charset="0"/>
              <a:ea typeface="+mn-ea"/>
              <a:cs typeface="+mn-cs"/>
            </a:defRPr>
          </a:pPr>
          <a:endParaRPr lang="sv-SE"/>
        </a:p>
      </c:txPr>
    </c:legend>
    <c:plotVisOnly val="1"/>
    <c:dispBlanksAs val="zero"/>
    <c:showDLblsOverMax val="0"/>
  </c:chart>
  <c:spPr>
    <a:noFill/>
    <a:ln w="9525" cap="flat" cmpd="sng" algn="ctr">
      <a:noFill/>
      <a:prstDash val="solid"/>
    </a:ln>
    <a:effectLst/>
  </c:spPr>
  <c:txPr>
    <a:bodyPr/>
    <a:lstStyle/>
    <a:p>
      <a:pPr>
        <a:defRPr/>
      </a:pPr>
      <a:endParaRPr lang="sv-SE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pie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0-5369-4FFA-9A37-5696DCFE814A}"/>
              </c:ext>
            </c:extLst>
          </c:dPt>
          <c:dPt>
            <c:idx val="1"/>
            <c:bubble3D val="0"/>
            <c:spPr>
              <a:solidFill>
                <a:schemeClr val="accent3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5369-4FFA-9A37-5696DCFE814A}"/>
              </c:ext>
            </c:extLst>
          </c:dPt>
          <c:dPt>
            <c:idx val="2"/>
            <c:bubble3D val="0"/>
            <c:spPr>
              <a:solidFill>
                <a:schemeClr val="accent5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2-5369-4FFA-9A37-5696DCFE814A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sv-SE"/>
              </a:p>
            </c:txPr>
            <c:dLblPos val="bestFit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shade val="95000"/>
                      <a:satMod val="105000"/>
                    </a:schemeClr>
                  </a:solidFill>
                  <a:prstDash val="solid"/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Blad1!$A$1:$B$1</c:f>
              <c:strCache>
                <c:ptCount val="2"/>
                <c:pt idx="0">
                  <c:v>Andel positiva svar (Nej)</c:v>
                </c:pt>
                <c:pt idx="1">
                  <c:v>Andel neutrala eller negativa svar (Ja lätta besvär, Ja svåra besvär)</c:v>
                </c:pt>
              </c:strCache>
            </c:strRef>
          </c:cat>
          <c:val>
            <c:numRef>
              <c:f>Blad1!$A$2:$B$2</c:f>
              <c:numCache>
                <c:formatCode>General</c:formatCode>
                <c:ptCount val="2"/>
                <c:pt idx="0">
                  <c:v>5</c:v>
                </c:pt>
                <c:pt idx="1">
                  <c:v>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5369-4FFA-9A37-5696DCFE814A}"/>
            </c:ext>
          </c:extLst>
        </c:ser>
        <c:dLbls>
          <c:dLblPos val="bestFit"/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57123021640826876"/>
          <c:y val="0.37401913722478236"/>
          <c:w val="0.34395066214470288"/>
          <c:h val="0.35549923195084487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50" b="0" i="0" u="none" strike="noStrike" kern="1200" baseline="0">
              <a:solidFill>
                <a:schemeClr val="tx1"/>
              </a:solidFill>
              <a:latin typeface="Century Gothic" panose="020B0502020202020204" pitchFamily="34" charset="0"/>
              <a:ea typeface="+mn-ea"/>
              <a:cs typeface="+mn-cs"/>
            </a:defRPr>
          </a:pPr>
          <a:endParaRPr lang="sv-SE"/>
        </a:p>
      </c:txPr>
    </c:legend>
    <c:plotVisOnly val="1"/>
    <c:dispBlanksAs val="zero"/>
    <c:showDLblsOverMax val="0"/>
  </c:chart>
  <c:spPr>
    <a:noFill/>
    <a:ln w="9525" cap="flat" cmpd="sng" algn="ctr">
      <a:noFill/>
      <a:prstDash val="solid"/>
    </a:ln>
    <a:effectLst/>
  </c:spPr>
  <c:txPr>
    <a:bodyPr/>
    <a:lstStyle/>
    <a:p>
      <a:pPr>
        <a:defRPr/>
      </a:pPr>
      <a:endParaRPr lang="sv-SE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pie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4404-4386-AD09-51E8F11F505E}"/>
              </c:ext>
            </c:extLst>
          </c:dPt>
          <c:dPt>
            <c:idx val="1"/>
            <c:bubble3D val="0"/>
            <c:spPr>
              <a:solidFill>
                <a:schemeClr val="accent3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3DD3-44A2-B45C-4AA3A28298D6}"/>
              </c:ext>
            </c:extLst>
          </c:dPt>
          <c:dPt>
            <c:idx val="2"/>
            <c:bubble3D val="0"/>
            <c:spPr>
              <a:solidFill>
                <a:schemeClr val="accent5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3DD3-44A2-B45C-4AA3A28298D6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sv-SE"/>
              </a:p>
            </c:txPr>
            <c:dLblPos val="bestFit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shade val="95000"/>
                      <a:satMod val="105000"/>
                    </a:schemeClr>
                  </a:solidFill>
                  <a:prstDash val="solid"/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Blad1!$A$1:$B$1</c:f>
              <c:strCache>
                <c:ptCount val="2"/>
                <c:pt idx="0">
                  <c:v>Andel positiva svar (Nej)</c:v>
                </c:pt>
                <c:pt idx="1">
                  <c:v>Andel neutrala eller negativa svar (Ja, då och då, Ja, ofta)</c:v>
                </c:pt>
              </c:strCache>
            </c:strRef>
          </c:cat>
          <c:val>
            <c:numRef>
              <c:f>Blad1!$A$2:$B$2</c:f>
              <c:numCache>
                <c:formatCode>General</c:formatCode>
                <c:ptCount val="2"/>
                <c:pt idx="0">
                  <c:v>4</c:v>
                </c:pt>
                <c:pt idx="1">
                  <c:v>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3DD3-44A2-B45C-4AA3A28298D6}"/>
            </c:ext>
          </c:extLst>
        </c:ser>
        <c:dLbls>
          <c:dLblPos val="bestFit"/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61398942183462535"/>
          <c:y val="0.34806643625192013"/>
          <c:w val="0.29049620478036176"/>
          <c:h val="0.39340885816692267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50" b="0" i="0" u="none" strike="noStrike" kern="1200" baseline="0">
              <a:solidFill>
                <a:schemeClr val="tx1"/>
              </a:solidFill>
              <a:latin typeface="Century Gothic" panose="020B0502020202020204" pitchFamily="34" charset="0"/>
              <a:ea typeface="+mn-ea"/>
              <a:cs typeface="+mn-cs"/>
            </a:defRPr>
          </a:pPr>
          <a:endParaRPr lang="sv-SE"/>
        </a:p>
      </c:txPr>
    </c:legend>
    <c:plotVisOnly val="1"/>
    <c:dispBlanksAs val="zero"/>
    <c:showDLblsOverMax val="0"/>
  </c:chart>
  <c:spPr>
    <a:noFill/>
    <a:ln w="9525" cap="flat" cmpd="sng" algn="ctr">
      <a:noFill/>
      <a:prstDash val="solid"/>
    </a:ln>
    <a:effectLst/>
  </c:spPr>
  <c:txPr>
    <a:bodyPr/>
    <a:lstStyle/>
    <a:p>
      <a:pPr>
        <a:defRPr/>
      </a:pPr>
      <a:endParaRPr lang="sv-SE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sv-SE" sz="1100" dirty="0"/>
              <a:t>Hammarshemmet</a:t>
            </a:r>
          </a:p>
        </c:rich>
      </c:tx>
      <c:overlay val="0"/>
    </c:title>
    <c:autoTitleDeleted val="0"/>
    <c:plotArea>
      <c:layout/>
      <c:pieChart>
        <c:varyColors val="1"/>
        <c:ser>
          <c:idx val="0"/>
          <c:order val="0"/>
          <c:tx>
            <c:strRef>
              <c:f>Blad1!$B$1</c:f>
              <c:strCache>
                <c:ptCount val="1"/>
                <c:pt idx="0">
                  <c:v>Hammarshemmet</c:v>
                </c:pt>
              </c:strCache>
            </c:strRef>
          </c:tx>
          <c:dPt>
            <c:idx val="1"/>
            <c:bubble3D val="0"/>
            <c:spPr>
              <a:solidFill>
                <a:srgbClr val="857363"/>
              </a:solidFill>
            </c:spPr>
            <c:extLst>
              <c:ext xmlns:c16="http://schemas.microsoft.com/office/drawing/2014/chart" uri="{C3380CC4-5D6E-409C-BE32-E72D297353CC}">
                <c16:uniqueId val="{00000000-74DD-48EE-9C21-884C7E62E554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/>
                </a:pPr>
                <a:endParaRPr lang="sv-SE"/>
              </a:p>
            </c:txPr>
            <c:dLblPos val="outEnd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Blad1!$A$2:$A$3</c:f>
              <c:strCache>
                <c:ptCount val="2"/>
                <c:pt idx="0">
                  <c:v>Andel positiva svar (Mycket nöjd, Ganska nöjd)</c:v>
                </c:pt>
                <c:pt idx="1">
                  <c:v>Andel neutrala eller negativa svar (Varken nöjd eller missnöjd, Ganska missnöjd, Mycket missnöjd)</c:v>
                </c:pt>
              </c:strCache>
            </c:strRef>
          </c:cat>
          <c:val>
            <c:numRef>
              <c:f>Blad1!$B$2:$B$3</c:f>
              <c:numCache>
                <c:formatCode>General</c:formatCode>
                <c:ptCount val="2"/>
                <c:pt idx="0">
                  <c:v>7</c:v>
                </c:pt>
                <c:pt idx="1">
                  <c:v>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74DD-48EE-9C21-884C7E62E554}"/>
            </c:ext>
          </c:extLst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</c:plotArea>
    <c:legend>
      <c:legendPos val="b"/>
      <c:layout>
        <c:manualLayout>
          <c:xMode val="edge"/>
          <c:yMode val="edge"/>
          <c:x val="9.7676395247278669E-2"/>
          <c:y val="0.81427625434327233"/>
          <c:w val="0.80464701411318296"/>
          <c:h val="0.1713417211489652"/>
        </c:manualLayout>
      </c:layout>
      <c:overlay val="0"/>
      <c:txPr>
        <a:bodyPr/>
        <a:lstStyle/>
        <a:p>
          <a:pPr>
            <a:defRPr sz="1050"/>
          </a:pPr>
          <a:endParaRPr lang="sv-SE"/>
        </a:p>
      </c:txPr>
    </c:legend>
    <c:plotVisOnly val="1"/>
    <c:dispBlanksAs val="zero"/>
    <c:showDLblsOverMax val="0"/>
  </c:chart>
  <c:spPr>
    <a:solidFill>
      <a:schemeClr val="bg1"/>
    </a:solidFill>
  </c:spPr>
  <c:txPr>
    <a:bodyPr/>
    <a:lstStyle/>
    <a:p>
      <a:pPr>
        <a:defRPr sz="1800"/>
      </a:pPr>
      <a:endParaRPr lang="sv-SE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42127906324506775"/>
          <c:y val="4.1006998664356982E-2"/>
          <c:w val="0.52803379504569226"/>
          <c:h val="0.7891786215079275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Blad1!$B$1</c:f>
              <c:strCache>
                <c:ptCount val="1"/>
                <c:pt idx="0">
                  <c:v>Hammarshemmet</c:v>
                </c:pt>
              </c:strCache>
            </c:strRef>
          </c:tx>
          <c:spPr>
            <a:solidFill>
              <a:srgbClr val="C2CDD3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50" b="0"/>
                </a:pPr>
                <a:endParaRPr lang="sv-S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Blad1!$A$2:$A$5</c:f>
              <c:strCache>
                <c:ptCount val="4"/>
                <c:pt idx="0">
                  <c:v>Är det trivsamt utomhus runt ditt boende?</c:v>
                </c:pt>
                <c:pt idx="1">
                  <c:v>Är det trivsamt i de gemensamma utrymmena?</c:v>
                </c:pt>
                <c:pt idx="2">
                  <c:v>Trivs du med ditt rum eller lägenhet?</c:v>
                </c:pt>
                <c:pt idx="3">
                  <c:v>Fick du plats på det äldreboende du ville bo på?</c:v>
                </c:pt>
              </c:strCache>
            </c:strRef>
          </c:cat>
          <c:val>
            <c:numRef>
              <c:f>Blad1!$B$2:$B$5</c:f>
              <c:numCache>
                <c:formatCode>General</c:formatCode>
                <c:ptCount val="4"/>
                <c:pt idx="0">
                  <c:v>56</c:v>
                </c:pt>
                <c:pt idx="1">
                  <c:v>78</c:v>
                </c:pt>
                <c:pt idx="2">
                  <c:v>60</c:v>
                </c:pt>
                <c:pt idx="3">
                  <c:v>89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8FB-4881-ABEC-3A32A4C66980}"/>
            </c:ext>
          </c:extLst>
        </c:ser>
        <c:ser>
          <c:idx val="1"/>
          <c:order val="1"/>
          <c:tx>
            <c:strRef>
              <c:f>Blad1!$C$1</c:f>
              <c:strCache>
                <c:ptCount val="1"/>
                <c:pt idx="0">
                  <c:v>Kristianstad</c:v>
                </c:pt>
              </c:strCache>
            </c:strRef>
          </c:tx>
          <c:spPr>
            <a:solidFill>
              <a:srgbClr val="99ADB9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50" b="0"/>
                </a:pPr>
                <a:endParaRPr lang="sv-S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Blad1!$A$2:$A$5</c:f>
              <c:strCache>
                <c:ptCount val="4"/>
                <c:pt idx="0">
                  <c:v>Är det trivsamt utomhus runt ditt boende?</c:v>
                </c:pt>
                <c:pt idx="1">
                  <c:v>Är det trivsamt i de gemensamma utrymmena?</c:v>
                </c:pt>
                <c:pt idx="2">
                  <c:v>Trivs du med ditt rum eller lägenhet?</c:v>
                </c:pt>
                <c:pt idx="3">
                  <c:v>Fick du plats på det äldreboende du ville bo på?</c:v>
                </c:pt>
              </c:strCache>
            </c:strRef>
          </c:cat>
          <c:val>
            <c:numRef>
              <c:f>Blad1!$C$2:$C$5</c:f>
              <c:numCache>
                <c:formatCode>General</c:formatCode>
                <c:ptCount val="4"/>
                <c:pt idx="0">
                  <c:v>62</c:v>
                </c:pt>
                <c:pt idx="1">
                  <c:v>67</c:v>
                </c:pt>
                <c:pt idx="2">
                  <c:v>75</c:v>
                </c:pt>
                <c:pt idx="3">
                  <c:v>85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B8FB-4881-ABEC-3A32A4C66980}"/>
            </c:ext>
          </c:extLst>
        </c:ser>
        <c:ser>
          <c:idx val="2"/>
          <c:order val="2"/>
          <c:tx>
            <c:strRef>
              <c:f>Blad1!$D$1</c:f>
              <c:strCache>
                <c:ptCount val="1"/>
                <c:pt idx="0">
                  <c:v>Skåne län</c:v>
                </c:pt>
              </c:strCache>
            </c:strRef>
          </c:tx>
          <c:spPr>
            <a:solidFill>
              <a:srgbClr val="75909F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50" b="0"/>
                </a:pPr>
                <a:endParaRPr lang="sv-S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Blad1!$A$2:$A$5</c:f>
              <c:strCache>
                <c:ptCount val="4"/>
                <c:pt idx="0">
                  <c:v>Är det trivsamt utomhus runt ditt boende?</c:v>
                </c:pt>
                <c:pt idx="1">
                  <c:v>Är det trivsamt i de gemensamma utrymmena?</c:v>
                </c:pt>
                <c:pt idx="2">
                  <c:v>Trivs du med ditt rum eller lägenhet?</c:v>
                </c:pt>
                <c:pt idx="3">
                  <c:v>Fick du plats på det äldreboende du ville bo på?</c:v>
                </c:pt>
              </c:strCache>
            </c:strRef>
          </c:cat>
          <c:val>
            <c:numRef>
              <c:f>Blad1!$D$2:$D$5</c:f>
              <c:numCache>
                <c:formatCode>General</c:formatCode>
                <c:ptCount val="4"/>
                <c:pt idx="0">
                  <c:v>68</c:v>
                </c:pt>
                <c:pt idx="1">
                  <c:v>62</c:v>
                </c:pt>
                <c:pt idx="2">
                  <c:v>72</c:v>
                </c:pt>
                <c:pt idx="3">
                  <c:v>83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B8FB-4881-ABEC-3A32A4C66980}"/>
            </c:ext>
          </c:extLst>
        </c:ser>
        <c:ser>
          <c:idx val="3"/>
          <c:order val="3"/>
          <c:tx>
            <c:strRef>
              <c:f>Blad1!$E$1</c:f>
              <c:strCache>
                <c:ptCount val="1"/>
                <c:pt idx="0">
                  <c:v>Riket</c:v>
                </c:pt>
              </c:strCache>
            </c:strRef>
          </c:tx>
          <c:spPr>
            <a:solidFill>
              <a:srgbClr val="E98300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50" b="0"/>
                </a:pPr>
                <a:endParaRPr lang="sv-S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Blad1!$A$2:$A$5</c:f>
              <c:strCache>
                <c:ptCount val="4"/>
                <c:pt idx="0">
                  <c:v>Är det trivsamt utomhus runt ditt boende?</c:v>
                </c:pt>
                <c:pt idx="1">
                  <c:v>Är det trivsamt i de gemensamma utrymmena?</c:v>
                </c:pt>
                <c:pt idx="2">
                  <c:v>Trivs du med ditt rum eller lägenhet?</c:v>
                </c:pt>
                <c:pt idx="3">
                  <c:v>Fick du plats på det äldreboende du ville bo på?</c:v>
                </c:pt>
              </c:strCache>
            </c:strRef>
          </c:cat>
          <c:val>
            <c:numRef>
              <c:f>Blad1!$E$2:$E$5</c:f>
              <c:numCache>
                <c:formatCode>General</c:formatCode>
                <c:ptCount val="4"/>
                <c:pt idx="0">
                  <c:v>66</c:v>
                </c:pt>
                <c:pt idx="1">
                  <c:v>61</c:v>
                </c:pt>
                <c:pt idx="2">
                  <c:v>72</c:v>
                </c:pt>
                <c:pt idx="3">
                  <c:v>87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B8FB-4881-ABEC-3A32A4C6698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axId val="202222976"/>
        <c:axId val="202224768"/>
      </c:barChart>
      <c:catAx>
        <c:axId val="202222976"/>
        <c:scaling>
          <c:orientation val="minMax"/>
        </c:scaling>
        <c:delete val="1"/>
        <c:axPos val="l"/>
        <c:numFmt formatCode="General" sourceLinked="0"/>
        <c:majorTickMark val="in"/>
        <c:minorTickMark val="none"/>
        <c:tickLblPos val="none"/>
        <c:crossAx val="202224768"/>
        <c:crosses val="autoZero"/>
        <c:auto val="1"/>
        <c:lblAlgn val="ctr"/>
        <c:lblOffset val="100"/>
        <c:noMultiLvlLbl val="0"/>
      </c:catAx>
      <c:valAx>
        <c:axId val="202224768"/>
        <c:scaling>
          <c:orientation val="minMax"/>
          <c:max val="100"/>
        </c:scaling>
        <c:delete val="0"/>
        <c:axPos val="b"/>
        <c:majorGridlines/>
        <c:title>
          <c:tx>
            <c:rich>
              <a:bodyPr/>
              <a:lstStyle/>
              <a:p>
                <a:pPr>
                  <a:defRPr/>
                </a:pPr>
                <a:r>
                  <a:rPr lang="sv-SE" sz="1050" b="0" dirty="0">
                    <a:latin typeface="Century Gothic" panose="020B0502020202020204" pitchFamily="34" charset="0"/>
                  </a:rPr>
                  <a:t>Procent</a:t>
                </a:r>
              </a:p>
            </c:rich>
          </c:tx>
          <c:layout>
            <c:manualLayout>
              <c:xMode val="edge"/>
              <c:yMode val="edge"/>
              <c:x val="0.8789871816979935"/>
              <c:y val="0.90154163520655861"/>
            </c:manualLayout>
          </c:layout>
          <c:overlay val="0"/>
        </c:title>
        <c:numFmt formatCode="General" sourceLinked="1"/>
        <c:majorTickMark val="none"/>
        <c:minorTickMark val="none"/>
        <c:tickLblPos val="nextTo"/>
        <c:spPr>
          <a:ln w="25400">
            <a:solidFill>
              <a:srgbClr val="000000"/>
            </a:solidFill>
          </a:ln>
        </c:spPr>
        <c:txPr>
          <a:bodyPr/>
          <a:lstStyle/>
          <a:p>
            <a:pPr>
              <a:defRPr sz="1050">
                <a:latin typeface="Century Gothic" panose="020B0502020202020204" pitchFamily="34" charset="0"/>
              </a:defRPr>
            </a:pPr>
            <a:endParaRPr lang="sv-SE"/>
          </a:p>
        </c:txPr>
        <c:crossAx val="202222976"/>
        <c:crosses val="autoZero"/>
        <c:crossBetween val="between"/>
        <c:majorUnit val="20"/>
      </c:valAx>
      <c:spPr>
        <a:solidFill>
          <a:srgbClr val="FFFFFF"/>
        </a:solidFill>
        <a:ln w="25400">
          <a:solidFill>
            <a:srgbClr val="000000"/>
          </a:solidFill>
        </a:ln>
      </c:spPr>
    </c:plotArea>
    <c:legend>
      <c:legendPos val="b"/>
      <c:overlay val="0"/>
      <c:txPr>
        <a:bodyPr/>
        <a:lstStyle/>
        <a:p>
          <a:pPr>
            <a:defRPr sz="1050"/>
          </a:pPr>
          <a:endParaRPr lang="sv-SE"/>
        </a:p>
      </c:txPr>
    </c:legend>
    <c:plotVisOnly val="1"/>
    <c:dispBlanksAs val="gap"/>
    <c:showDLblsOverMax val="0"/>
  </c:chart>
  <c:spPr>
    <a:solidFill>
      <a:srgbClr val="DAD7CB"/>
    </a:solidFill>
  </c:spPr>
  <c:txPr>
    <a:bodyPr/>
    <a:lstStyle/>
    <a:p>
      <a:pPr>
        <a:defRPr sz="1800"/>
      </a:pPr>
      <a:endParaRPr lang="sv-SE"/>
    </a:p>
  </c:txPr>
  <c:externalData r:id="rId1">
    <c:autoUpdate val="0"/>
  </c:externalData>
  <c:userShapes r:id="rId2"/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435967153284677"/>
          <c:y val="3.7671232876712986E-2"/>
          <c:w val="0.52803379504569226"/>
          <c:h val="0.7891786215079275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Blad1!$B$1</c:f>
              <c:strCache>
                <c:ptCount val="1"/>
                <c:pt idx="0">
                  <c:v>Hammarshemmet</c:v>
                </c:pt>
              </c:strCache>
            </c:strRef>
          </c:tx>
          <c:spPr>
            <a:solidFill>
              <a:srgbClr val="C2CDD3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latin typeface="Century Gothic" panose="020B0502020202020204" pitchFamily="34" charset="0"/>
                  </a:defRPr>
                </a:pPr>
                <a:endParaRPr lang="sv-S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Blad1!$A$2:$A$3</c:f>
              <c:strCache>
                <c:ptCount val="2"/>
                <c:pt idx="0">
                  <c:v>Upplever du att måltiderna på ditt äldreboende är en trevlig stund på dagen?</c:v>
                </c:pt>
                <c:pt idx="1">
                  <c:v>Hur brukar maten smaka?</c:v>
                </c:pt>
              </c:strCache>
            </c:strRef>
          </c:cat>
          <c:val>
            <c:numRef>
              <c:f>Blad1!$B$2:$B$3</c:f>
              <c:numCache>
                <c:formatCode>General</c:formatCode>
                <c:ptCount val="2"/>
                <c:pt idx="0">
                  <c:v>60</c:v>
                </c:pt>
                <c:pt idx="1">
                  <c:v>70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989-4709-BC71-F85F6E4B968A}"/>
            </c:ext>
          </c:extLst>
        </c:ser>
        <c:ser>
          <c:idx val="1"/>
          <c:order val="1"/>
          <c:tx>
            <c:strRef>
              <c:f>Blad1!$C$1</c:f>
              <c:strCache>
                <c:ptCount val="1"/>
                <c:pt idx="0">
                  <c:v>Kristianstad</c:v>
                </c:pt>
              </c:strCache>
            </c:strRef>
          </c:tx>
          <c:spPr>
            <a:solidFill>
              <a:srgbClr val="99ADB9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latin typeface="Century Gothic" panose="020B0502020202020204" pitchFamily="34" charset="0"/>
                  </a:defRPr>
                </a:pPr>
                <a:endParaRPr lang="sv-S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Blad1!$A$2:$A$3</c:f>
              <c:strCache>
                <c:ptCount val="2"/>
                <c:pt idx="0">
                  <c:v>Upplever du att måltiderna på ditt äldreboende är en trevlig stund på dagen?</c:v>
                </c:pt>
                <c:pt idx="1">
                  <c:v>Hur brukar maten smaka?</c:v>
                </c:pt>
              </c:strCache>
            </c:strRef>
          </c:cat>
          <c:val>
            <c:numRef>
              <c:f>Blad1!$C$2:$C$3</c:f>
              <c:numCache>
                <c:formatCode>General</c:formatCode>
                <c:ptCount val="2"/>
                <c:pt idx="0">
                  <c:v>69</c:v>
                </c:pt>
                <c:pt idx="1">
                  <c:v>75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2989-4709-BC71-F85F6E4B968A}"/>
            </c:ext>
          </c:extLst>
        </c:ser>
        <c:ser>
          <c:idx val="2"/>
          <c:order val="2"/>
          <c:tx>
            <c:strRef>
              <c:f>Blad1!$D$1</c:f>
              <c:strCache>
                <c:ptCount val="1"/>
                <c:pt idx="0">
                  <c:v>Skåne län</c:v>
                </c:pt>
              </c:strCache>
            </c:strRef>
          </c:tx>
          <c:spPr>
            <a:solidFill>
              <a:srgbClr val="75909F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latin typeface="Century Gothic" panose="020B0502020202020204" pitchFamily="34" charset="0"/>
                  </a:defRPr>
                </a:pPr>
                <a:endParaRPr lang="sv-S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Blad1!$A$2:$A$3</c:f>
              <c:strCache>
                <c:ptCount val="2"/>
                <c:pt idx="0">
                  <c:v>Upplever du att måltiderna på ditt äldreboende är en trevlig stund på dagen?</c:v>
                </c:pt>
                <c:pt idx="1">
                  <c:v>Hur brukar maten smaka?</c:v>
                </c:pt>
              </c:strCache>
            </c:strRef>
          </c:cat>
          <c:val>
            <c:numRef>
              <c:f>Blad1!$D$2:$D$3</c:f>
              <c:numCache>
                <c:formatCode>General</c:formatCode>
                <c:ptCount val="2"/>
                <c:pt idx="0">
                  <c:v>67</c:v>
                </c:pt>
                <c:pt idx="1">
                  <c:v>73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2989-4709-BC71-F85F6E4B968A}"/>
            </c:ext>
          </c:extLst>
        </c:ser>
        <c:ser>
          <c:idx val="3"/>
          <c:order val="3"/>
          <c:tx>
            <c:strRef>
              <c:f>Blad1!$E$1</c:f>
              <c:strCache>
                <c:ptCount val="1"/>
                <c:pt idx="0">
                  <c:v>Riket</c:v>
                </c:pt>
              </c:strCache>
            </c:strRef>
          </c:tx>
          <c:spPr>
            <a:solidFill>
              <a:srgbClr val="E98300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latin typeface="Century Gothic" panose="020B0502020202020204" pitchFamily="34" charset="0"/>
                  </a:defRPr>
                </a:pPr>
                <a:endParaRPr lang="sv-S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Blad1!$A$2:$A$3</c:f>
              <c:strCache>
                <c:ptCount val="2"/>
                <c:pt idx="0">
                  <c:v>Upplever du att måltiderna på ditt äldreboende är en trevlig stund på dagen?</c:v>
                </c:pt>
                <c:pt idx="1">
                  <c:v>Hur brukar maten smaka?</c:v>
                </c:pt>
              </c:strCache>
            </c:strRef>
          </c:cat>
          <c:val>
            <c:numRef>
              <c:f>Blad1!$E$2:$E$3</c:f>
              <c:numCache>
                <c:formatCode>General</c:formatCode>
                <c:ptCount val="2"/>
                <c:pt idx="0">
                  <c:v>68</c:v>
                </c:pt>
                <c:pt idx="1">
                  <c:v>73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2989-4709-BC71-F85F6E4B968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axId val="202860800"/>
        <c:axId val="203050368"/>
      </c:barChart>
      <c:catAx>
        <c:axId val="202860800"/>
        <c:scaling>
          <c:orientation val="minMax"/>
        </c:scaling>
        <c:delete val="1"/>
        <c:axPos val="l"/>
        <c:numFmt formatCode="General" sourceLinked="0"/>
        <c:majorTickMark val="in"/>
        <c:minorTickMark val="none"/>
        <c:tickLblPos val="none"/>
        <c:crossAx val="203050368"/>
        <c:crosses val="autoZero"/>
        <c:auto val="1"/>
        <c:lblAlgn val="ctr"/>
        <c:lblOffset val="100"/>
        <c:noMultiLvlLbl val="0"/>
      </c:catAx>
      <c:valAx>
        <c:axId val="203050368"/>
        <c:scaling>
          <c:orientation val="minMax"/>
          <c:max val="100"/>
        </c:scaling>
        <c:delete val="0"/>
        <c:axPos val="b"/>
        <c:majorGridlines/>
        <c:title>
          <c:tx>
            <c:rich>
              <a:bodyPr/>
              <a:lstStyle/>
              <a:p>
                <a:pPr>
                  <a:defRPr/>
                </a:pPr>
                <a:r>
                  <a:rPr lang="sv-SE" dirty="0"/>
                  <a:t>Procent</a:t>
                </a:r>
              </a:p>
            </c:rich>
          </c:tx>
          <c:layout>
            <c:manualLayout>
              <c:xMode val="edge"/>
              <c:yMode val="edge"/>
              <c:x val="0.88079142479452865"/>
              <c:y val="0.90576353276353272"/>
            </c:manualLayout>
          </c:layout>
          <c:overlay val="0"/>
        </c:title>
        <c:numFmt formatCode="General" sourceLinked="1"/>
        <c:majorTickMark val="none"/>
        <c:minorTickMark val="none"/>
        <c:tickLblPos val="nextTo"/>
        <c:spPr>
          <a:ln w="25400">
            <a:solidFill>
              <a:srgbClr val="000000"/>
            </a:solidFill>
          </a:ln>
        </c:spPr>
        <c:txPr>
          <a:bodyPr/>
          <a:lstStyle/>
          <a:p>
            <a:pPr>
              <a:defRPr>
                <a:latin typeface="Century Gothic" panose="020B0502020202020204" pitchFamily="34" charset="0"/>
              </a:defRPr>
            </a:pPr>
            <a:endParaRPr lang="sv-SE"/>
          </a:p>
        </c:txPr>
        <c:crossAx val="202860800"/>
        <c:crosses val="autoZero"/>
        <c:crossBetween val="between"/>
      </c:valAx>
      <c:spPr>
        <a:solidFill>
          <a:srgbClr val="FFFFFF"/>
        </a:solidFill>
        <a:ln w="25400">
          <a:solidFill>
            <a:srgbClr val="000000"/>
          </a:solidFill>
        </a:ln>
      </c:spPr>
    </c:plotArea>
    <c:legend>
      <c:legendPos val="b"/>
      <c:overlay val="0"/>
      <c:txPr>
        <a:bodyPr/>
        <a:lstStyle/>
        <a:p>
          <a:pPr>
            <a:defRPr>
              <a:latin typeface="Century Gothic" panose="020B0502020202020204" pitchFamily="34" charset="0"/>
            </a:defRPr>
          </a:pPr>
          <a:endParaRPr lang="sv-SE"/>
        </a:p>
      </c:txPr>
    </c:legend>
    <c:plotVisOnly val="1"/>
    <c:dispBlanksAs val="gap"/>
    <c:showDLblsOverMax val="0"/>
  </c:chart>
  <c:spPr>
    <a:solidFill>
      <a:schemeClr val="bg1"/>
    </a:solidFill>
  </c:spPr>
  <c:txPr>
    <a:bodyPr/>
    <a:lstStyle/>
    <a:p>
      <a:pPr>
        <a:defRPr sz="1050" b="0"/>
      </a:pPr>
      <a:endParaRPr lang="sv-SE"/>
    </a:p>
  </c:txPr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41589416058394163"/>
          <c:y val="4.1015067565503945E-2"/>
          <c:w val="0.52803379504569226"/>
          <c:h val="0.7891786215079275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Blad1!$B$1</c:f>
              <c:strCache>
                <c:ptCount val="1"/>
                <c:pt idx="0">
                  <c:v>Hammarshemmet</c:v>
                </c:pt>
              </c:strCache>
            </c:strRef>
          </c:tx>
          <c:spPr>
            <a:solidFill>
              <a:srgbClr val="C2CDD3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Blad1!$A$2:$A$3</c:f>
              <c:strCache>
                <c:ptCount val="2"/>
                <c:pt idx="0">
                  <c:v>Är möjligheterna att komma utomhus bra eller dåliga? </c:v>
                </c:pt>
                <c:pt idx="1">
                  <c:v>Hur nöjd eller missnöjd är du med de aktiviteter som erbjuds på ditt äldreboende?</c:v>
                </c:pt>
              </c:strCache>
            </c:strRef>
          </c:cat>
          <c:val>
            <c:numRef>
              <c:f>Blad1!$B$2:$B$3</c:f>
              <c:numCache>
                <c:formatCode>General</c:formatCode>
                <c:ptCount val="2"/>
                <c:pt idx="0">
                  <c:v>80</c:v>
                </c:pt>
                <c:pt idx="1">
                  <c:v>60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4A7-46E3-BDDB-10BE26E13033}"/>
            </c:ext>
          </c:extLst>
        </c:ser>
        <c:ser>
          <c:idx val="1"/>
          <c:order val="1"/>
          <c:tx>
            <c:strRef>
              <c:f>Blad1!$C$1</c:f>
              <c:strCache>
                <c:ptCount val="1"/>
                <c:pt idx="0">
                  <c:v>Kristianstad</c:v>
                </c:pt>
              </c:strCache>
            </c:strRef>
          </c:tx>
          <c:spPr>
            <a:solidFill>
              <a:srgbClr val="99ADB9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Blad1!$A$2:$A$3</c:f>
              <c:strCache>
                <c:ptCount val="2"/>
                <c:pt idx="0">
                  <c:v>Är möjligheterna att komma utomhus bra eller dåliga? </c:v>
                </c:pt>
                <c:pt idx="1">
                  <c:v>Hur nöjd eller missnöjd är du med de aktiviteter som erbjuds på ditt äldreboende?</c:v>
                </c:pt>
              </c:strCache>
            </c:strRef>
          </c:cat>
          <c:val>
            <c:numRef>
              <c:f>Blad1!$C$2:$C$3</c:f>
              <c:numCache>
                <c:formatCode>General</c:formatCode>
                <c:ptCount val="2"/>
                <c:pt idx="0">
                  <c:v>67</c:v>
                </c:pt>
                <c:pt idx="1">
                  <c:v>61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A4A7-46E3-BDDB-10BE26E13033}"/>
            </c:ext>
          </c:extLst>
        </c:ser>
        <c:ser>
          <c:idx val="2"/>
          <c:order val="2"/>
          <c:tx>
            <c:strRef>
              <c:f>Blad1!$D$1</c:f>
              <c:strCache>
                <c:ptCount val="1"/>
                <c:pt idx="0">
                  <c:v>Skåne län</c:v>
                </c:pt>
              </c:strCache>
            </c:strRef>
          </c:tx>
          <c:spPr>
            <a:solidFill>
              <a:srgbClr val="75909F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Blad1!$A$2:$A$3</c:f>
              <c:strCache>
                <c:ptCount val="2"/>
                <c:pt idx="0">
                  <c:v>Är möjligheterna att komma utomhus bra eller dåliga? </c:v>
                </c:pt>
                <c:pt idx="1">
                  <c:v>Hur nöjd eller missnöjd är du med de aktiviteter som erbjuds på ditt äldreboende?</c:v>
                </c:pt>
              </c:strCache>
            </c:strRef>
          </c:cat>
          <c:val>
            <c:numRef>
              <c:f>Blad1!$D$2:$D$3</c:f>
              <c:numCache>
                <c:formatCode>General</c:formatCode>
                <c:ptCount val="2"/>
                <c:pt idx="0">
                  <c:v>63</c:v>
                </c:pt>
                <c:pt idx="1">
                  <c:v>62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A4A7-46E3-BDDB-10BE26E13033}"/>
            </c:ext>
          </c:extLst>
        </c:ser>
        <c:ser>
          <c:idx val="3"/>
          <c:order val="3"/>
          <c:tx>
            <c:strRef>
              <c:f>Blad1!$E$1</c:f>
              <c:strCache>
                <c:ptCount val="1"/>
                <c:pt idx="0">
                  <c:v>Riket</c:v>
                </c:pt>
              </c:strCache>
            </c:strRef>
          </c:tx>
          <c:spPr>
            <a:solidFill>
              <a:srgbClr val="E98300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Blad1!$A$2:$A$3</c:f>
              <c:strCache>
                <c:ptCount val="2"/>
                <c:pt idx="0">
                  <c:v>Är möjligheterna att komma utomhus bra eller dåliga? </c:v>
                </c:pt>
                <c:pt idx="1">
                  <c:v>Hur nöjd eller missnöjd är du med de aktiviteter som erbjuds på ditt äldreboende?</c:v>
                </c:pt>
              </c:strCache>
            </c:strRef>
          </c:cat>
          <c:val>
            <c:numRef>
              <c:f>Blad1!$E$2:$E$3</c:f>
              <c:numCache>
                <c:formatCode>General</c:formatCode>
                <c:ptCount val="2"/>
                <c:pt idx="0">
                  <c:v>56</c:v>
                </c:pt>
                <c:pt idx="1">
                  <c:v>58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A4A7-46E3-BDDB-10BE26E1303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axId val="203623424"/>
        <c:axId val="203641600"/>
      </c:barChart>
      <c:catAx>
        <c:axId val="203623424"/>
        <c:scaling>
          <c:orientation val="minMax"/>
        </c:scaling>
        <c:delete val="1"/>
        <c:axPos val="l"/>
        <c:numFmt formatCode="General" sourceLinked="0"/>
        <c:majorTickMark val="in"/>
        <c:minorTickMark val="none"/>
        <c:tickLblPos val="none"/>
        <c:crossAx val="203641600"/>
        <c:crosses val="autoZero"/>
        <c:auto val="1"/>
        <c:lblAlgn val="ctr"/>
        <c:lblOffset val="100"/>
        <c:noMultiLvlLbl val="0"/>
      </c:catAx>
      <c:valAx>
        <c:axId val="203641600"/>
        <c:scaling>
          <c:orientation val="minMax"/>
          <c:max val="100"/>
        </c:scaling>
        <c:delete val="0"/>
        <c:axPos val="b"/>
        <c:majorGridlines/>
        <c:title>
          <c:tx>
            <c:rich>
              <a:bodyPr/>
              <a:lstStyle/>
              <a:p>
                <a:pPr>
                  <a:defRPr/>
                </a:pPr>
                <a:r>
                  <a:rPr lang="sv-SE" b="0" dirty="0">
                    <a:latin typeface="Century Gothic" panose="020B0502020202020204" pitchFamily="34" charset="0"/>
                  </a:rPr>
                  <a:t>Procent</a:t>
                </a:r>
              </a:p>
            </c:rich>
          </c:tx>
          <c:layout>
            <c:manualLayout>
              <c:xMode val="edge"/>
              <c:yMode val="edge"/>
              <c:x val="0.87896660727628062"/>
              <c:y val="0.90576353276353272"/>
            </c:manualLayout>
          </c:layout>
          <c:overlay val="0"/>
        </c:title>
        <c:numFmt formatCode="General" sourceLinked="1"/>
        <c:majorTickMark val="none"/>
        <c:minorTickMark val="none"/>
        <c:tickLblPos val="nextTo"/>
        <c:spPr>
          <a:solidFill>
            <a:srgbClr val="DAD7CB"/>
          </a:solidFill>
          <a:ln w="25400">
            <a:solidFill>
              <a:srgbClr val="000000"/>
            </a:solidFill>
          </a:ln>
        </c:spPr>
        <c:txPr>
          <a:bodyPr/>
          <a:lstStyle/>
          <a:p>
            <a:pPr>
              <a:defRPr>
                <a:latin typeface="Century Gothic" panose="020B0502020202020204" pitchFamily="34" charset="0"/>
              </a:defRPr>
            </a:pPr>
            <a:endParaRPr lang="sv-SE"/>
          </a:p>
        </c:txPr>
        <c:crossAx val="203623424"/>
        <c:crosses val="autoZero"/>
        <c:crossBetween val="between"/>
      </c:valAx>
      <c:spPr>
        <a:solidFill>
          <a:srgbClr val="FFFFFF"/>
        </a:solidFill>
        <a:ln w="25400">
          <a:solidFill>
            <a:srgbClr val="000000"/>
          </a:solidFill>
        </a:ln>
      </c:spPr>
    </c:plotArea>
    <c:legend>
      <c:legendPos val="b"/>
      <c:overlay val="0"/>
      <c:txPr>
        <a:bodyPr/>
        <a:lstStyle/>
        <a:p>
          <a:pPr>
            <a:defRPr>
              <a:latin typeface="Century Gothic" panose="020B0502020202020204" pitchFamily="34" charset="0"/>
            </a:defRPr>
          </a:pPr>
          <a:endParaRPr lang="sv-SE"/>
        </a:p>
      </c:txPr>
    </c:legend>
    <c:plotVisOnly val="1"/>
    <c:dispBlanksAs val="gap"/>
    <c:showDLblsOverMax val="0"/>
  </c:chart>
  <c:spPr>
    <a:solidFill>
      <a:schemeClr val="bg1"/>
    </a:solidFill>
  </c:spPr>
  <c:txPr>
    <a:bodyPr/>
    <a:lstStyle/>
    <a:p>
      <a:pPr>
        <a:defRPr sz="1050"/>
      </a:pPr>
      <a:endParaRPr lang="sv-SE"/>
    </a:p>
  </c:txPr>
  <c:externalData r:id="rId1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41767965716132599"/>
          <c:y val="3.7671293289181326E-2"/>
          <c:w val="0.52985861256394806"/>
          <c:h val="0.7891786215079275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Blad1!$B$1</c:f>
              <c:strCache>
                <c:ptCount val="1"/>
                <c:pt idx="0">
                  <c:v>Hammarshemmet</c:v>
                </c:pt>
              </c:strCache>
            </c:strRef>
          </c:tx>
          <c:spPr>
            <a:solidFill>
              <a:srgbClr val="C2CDD3"/>
            </a:solidFill>
            <a:ln>
              <a:noFill/>
            </a:ln>
          </c:spPr>
          <c:invertIfNegative val="0"/>
          <c:dPt>
            <c:idx val="2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0-A0FD-4457-A98D-B11E54F7AD06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latin typeface="Century Gothic" panose="020B0502020202020204" pitchFamily="34" charset="0"/>
                  </a:defRPr>
                </a:pPr>
                <a:endParaRPr lang="sv-S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Blad1!$A$2:$A$4</c:f>
              <c:strCache>
                <c:ptCount val="3"/>
                <c:pt idx="0">
                  <c:v>Brukar du kunna påverka vid vilka tider du får hjälp? T.ex. tid för att duscha/bada, gå och lägga dig etc.</c:v>
                </c:pt>
                <c:pt idx="1">
                  <c:v>Brukar personalen meddela dig i förväg om tillfälliga förändringar? T.ex. byte av personal, ändringar av olika aktiviteter etc.</c:v>
                </c:pt>
                <c:pt idx="2">
                  <c:v>Brukar personalen ha tillräckligt med tid för att kunna utföra sitt arbete hos dig?</c:v>
                </c:pt>
              </c:strCache>
            </c:strRef>
          </c:cat>
          <c:val>
            <c:numRef>
              <c:f>Blad1!$B$2:$B$4</c:f>
              <c:numCache>
                <c:formatCode>General</c:formatCode>
                <c:ptCount val="3"/>
                <c:pt idx="0">
                  <c:v>60</c:v>
                </c:pt>
                <c:pt idx="1">
                  <c:v>40</c:v>
                </c:pt>
                <c:pt idx="2">
                  <c:v>70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A0FD-4457-A98D-B11E54F7AD06}"/>
            </c:ext>
          </c:extLst>
        </c:ser>
        <c:ser>
          <c:idx val="1"/>
          <c:order val="1"/>
          <c:tx>
            <c:strRef>
              <c:f>Blad1!$C$1</c:f>
              <c:strCache>
                <c:ptCount val="1"/>
                <c:pt idx="0">
                  <c:v>Kristianstad</c:v>
                </c:pt>
              </c:strCache>
            </c:strRef>
          </c:tx>
          <c:spPr>
            <a:solidFill>
              <a:srgbClr val="99ADB9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latin typeface="Century Gothic" panose="020B0502020202020204" pitchFamily="34" charset="0"/>
                  </a:defRPr>
                </a:pPr>
                <a:endParaRPr lang="sv-S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Blad1!$A$2:$A$4</c:f>
              <c:strCache>
                <c:ptCount val="3"/>
                <c:pt idx="0">
                  <c:v>Brukar du kunna påverka vid vilka tider du får hjälp? T.ex. tid för att duscha/bada, gå och lägga dig etc.</c:v>
                </c:pt>
                <c:pt idx="1">
                  <c:v>Brukar personalen meddela dig i förväg om tillfälliga förändringar? T.ex. byte av personal, ändringar av olika aktiviteter etc.</c:v>
                </c:pt>
                <c:pt idx="2">
                  <c:v>Brukar personalen ha tillräckligt med tid för att kunna utföra sitt arbete hos dig?</c:v>
                </c:pt>
              </c:strCache>
            </c:strRef>
          </c:cat>
          <c:val>
            <c:numRef>
              <c:f>Blad1!$C$2:$C$4</c:f>
              <c:numCache>
                <c:formatCode>General</c:formatCode>
                <c:ptCount val="3"/>
                <c:pt idx="0">
                  <c:v>66</c:v>
                </c:pt>
                <c:pt idx="1">
                  <c:v>50</c:v>
                </c:pt>
                <c:pt idx="2">
                  <c:v>76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A0FD-4457-A98D-B11E54F7AD06}"/>
            </c:ext>
          </c:extLst>
        </c:ser>
        <c:ser>
          <c:idx val="2"/>
          <c:order val="2"/>
          <c:tx>
            <c:strRef>
              <c:f>Blad1!$D$1</c:f>
              <c:strCache>
                <c:ptCount val="1"/>
                <c:pt idx="0">
                  <c:v>Skåne län</c:v>
                </c:pt>
              </c:strCache>
            </c:strRef>
          </c:tx>
          <c:spPr>
            <a:solidFill>
              <a:srgbClr val="75909F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latin typeface="Century Gothic" panose="020B0502020202020204" pitchFamily="34" charset="0"/>
                  </a:defRPr>
                </a:pPr>
                <a:endParaRPr lang="sv-S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Blad1!$A$2:$A$4</c:f>
              <c:strCache>
                <c:ptCount val="3"/>
                <c:pt idx="0">
                  <c:v>Brukar du kunna påverka vid vilka tider du får hjälp? T.ex. tid för att duscha/bada, gå och lägga dig etc.</c:v>
                </c:pt>
                <c:pt idx="1">
                  <c:v>Brukar personalen meddela dig i förväg om tillfälliga förändringar? T.ex. byte av personal, ändringar av olika aktiviteter etc.</c:v>
                </c:pt>
                <c:pt idx="2">
                  <c:v>Brukar personalen ha tillräckligt med tid för att kunna utföra sitt arbete hos dig?</c:v>
                </c:pt>
              </c:strCache>
            </c:strRef>
          </c:cat>
          <c:val>
            <c:numRef>
              <c:f>Blad1!$D$2:$D$4</c:f>
              <c:numCache>
                <c:formatCode>General</c:formatCode>
                <c:ptCount val="3"/>
                <c:pt idx="0">
                  <c:v>61</c:v>
                </c:pt>
                <c:pt idx="1">
                  <c:v>47</c:v>
                </c:pt>
                <c:pt idx="2">
                  <c:v>71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A0FD-4457-A98D-B11E54F7AD06}"/>
            </c:ext>
          </c:extLst>
        </c:ser>
        <c:ser>
          <c:idx val="3"/>
          <c:order val="3"/>
          <c:tx>
            <c:strRef>
              <c:f>Blad1!$E$1</c:f>
              <c:strCache>
                <c:ptCount val="1"/>
                <c:pt idx="0">
                  <c:v>Riket</c:v>
                </c:pt>
              </c:strCache>
            </c:strRef>
          </c:tx>
          <c:spPr>
            <a:solidFill>
              <a:srgbClr val="E98300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latin typeface="Century Gothic" panose="020B0502020202020204" pitchFamily="34" charset="0"/>
                  </a:defRPr>
                </a:pPr>
                <a:endParaRPr lang="sv-S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Blad1!$A$2:$A$4</c:f>
              <c:strCache>
                <c:ptCount val="3"/>
                <c:pt idx="0">
                  <c:v>Brukar du kunna påverka vid vilka tider du får hjälp? T.ex. tid för att duscha/bada, gå och lägga dig etc.</c:v>
                </c:pt>
                <c:pt idx="1">
                  <c:v>Brukar personalen meddela dig i förväg om tillfälliga förändringar? T.ex. byte av personal, ändringar av olika aktiviteter etc.</c:v>
                </c:pt>
                <c:pt idx="2">
                  <c:v>Brukar personalen ha tillräckligt med tid för att kunna utföra sitt arbete hos dig?</c:v>
                </c:pt>
              </c:strCache>
            </c:strRef>
          </c:cat>
          <c:val>
            <c:numRef>
              <c:f>Blad1!$E$2:$E$4</c:f>
              <c:numCache>
                <c:formatCode>General</c:formatCode>
                <c:ptCount val="3"/>
                <c:pt idx="0">
                  <c:v>57</c:v>
                </c:pt>
                <c:pt idx="1">
                  <c:v>45</c:v>
                </c:pt>
                <c:pt idx="2">
                  <c:v>71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A0FD-4457-A98D-B11E54F7AD0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axId val="203237248"/>
        <c:axId val="203238784"/>
      </c:barChart>
      <c:catAx>
        <c:axId val="203237248"/>
        <c:scaling>
          <c:orientation val="minMax"/>
        </c:scaling>
        <c:delete val="1"/>
        <c:axPos val="l"/>
        <c:numFmt formatCode="General" sourceLinked="0"/>
        <c:majorTickMark val="in"/>
        <c:minorTickMark val="none"/>
        <c:tickLblPos val="none"/>
        <c:crossAx val="203238784"/>
        <c:crosses val="autoZero"/>
        <c:auto val="1"/>
        <c:lblAlgn val="ctr"/>
        <c:lblOffset val="100"/>
        <c:noMultiLvlLbl val="0"/>
      </c:catAx>
      <c:valAx>
        <c:axId val="203238784"/>
        <c:scaling>
          <c:orientation val="minMax"/>
          <c:max val="100"/>
        </c:scaling>
        <c:delete val="0"/>
        <c:axPos val="b"/>
        <c:majorGridlines/>
        <c:title>
          <c:tx>
            <c:rich>
              <a:bodyPr/>
              <a:lstStyle/>
              <a:p>
                <a:pPr>
                  <a:defRPr>
                    <a:latin typeface="Century Gothic" panose="020B0502020202020204" pitchFamily="34" charset="0"/>
                  </a:defRPr>
                </a:pPr>
                <a:r>
                  <a:rPr lang="sv-SE" b="0" dirty="0">
                    <a:latin typeface="Century Gothic" panose="020B0502020202020204" pitchFamily="34" charset="0"/>
                  </a:rPr>
                  <a:t>Procent</a:t>
                </a:r>
              </a:p>
            </c:rich>
          </c:tx>
          <c:layout>
            <c:manualLayout>
              <c:xMode val="edge"/>
              <c:yMode val="edge"/>
              <c:x val="0.8725797459624115"/>
              <c:y val="0.90576353276353272"/>
            </c:manualLayout>
          </c:layout>
          <c:overlay val="0"/>
        </c:title>
        <c:numFmt formatCode="General" sourceLinked="1"/>
        <c:majorTickMark val="none"/>
        <c:minorTickMark val="none"/>
        <c:tickLblPos val="nextTo"/>
        <c:spPr>
          <a:ln w="25400">
            <a:solidFill>
              <a:srgbClr val="000000"/>
            </a:solidFill>
          </a:ln>
        </c:spPr>
        <c:txPr>
          <a:bodyPr/>
          <a:lstStyle/>
          <a:p>
            <a:pPr>
              <a:defRPr>
                <a:latin typeface="Century Gothic" panose="020B0502020202020204" pitchFamily="34" charset="0"/>
              </a:defRPr>
            </a:pPr>
            <a:endParaRPr lang="sv-SE"/>
          </a:p>
        </c:txPr>
        <c:crossAx val="203237248"/>
        <c:crosses val="autoZero"/>
        <c:crossBetween val="between"/>
      </c:valAx>
      <c:spPr>
        <a:solidFill>
          <a:srgbClr val="FFFFFF"/>
        </a:solidFill>
        <a:ln w="25400">
          <a:solidFill>
            <a:srgbClr val="000000"/>
          </a:solidFill>
        </a:ln>
      </c:spPr>
    </c:plotArea>
    <c:legend>
      <c:legendPos val="b"/>
      <c:overlay val="0"/>
      <c:txPr>
        <a:bodyPr/>
        <a:lstStyle/>
        <a:p>
          <a:pPr>
            <a:defRPr>
              <a:latin typeface="Century Gothic" panose="020B0502020202020204" pitchFamily="34" charset="0"/>
            </a:defRPr>
          </a:pPr>
          <a:endParaRPr lang="sv-SE"/>
        </a:p>
      </c:txPr>
    </c:legend>
    <c:plotVisOnly val="1"/>
    <c:dispBlanksAs val="gap"/>
    <c:showDLblsOverMax val="0"/>
  </c:chart>
  <c:spPr>
    <a:solidFill>
      <a:schemeClr val="bg1"/>
    </a:solidFill>
  </c:spPr>
  <c:txPr>
    <a:bodyPr/>
    <a:lstStyle/>
    <a:p>
      <a:pPr>
        <a:defRPr sz="1050"/>
      </a:pPr>
      <a:endParaRPr lang="sv-SE"/>
    </a:p>
  </c:txPr>
  <c:externalData r:id="rId1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1">
  <a:schemeClr val="accent1"/>
  <a:schemeClr val="accent3"/>
  <a:schemeClr val="accent5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1">
  <a:schemeClr val="accent1"/>
  <a:schemeClr val="accent3"/>
  <a:schemeClr val="accent5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1">
  <a:schemeClr val="accent1"/>
  <a:schemeClr val="accent3"/>
  <a:schemeClr val="accent5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1">
  <a:schemeClr val="accent1"/>
  <a:schemeClr val="accent3"/>
  <a:schemeClr val="accent5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102">
  <cs:axisTitle>
    <cs:lnRef idx="0"/>
    <cs:fillRef idx="0"/>
    <cs:effectRef idx="0"/>
    <cs:fontRef idx="minor">
      <a:schemeClr val="tx1"/>
    </cs:fontRef>
    <cs:defRPr sz="1000" b="1" kern="1200"/>
  </cs:axisTitle>
  <cs:category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categoryAxis>
  <cs:chartArea mods="allowNoFillOverride allowNoLineOverride">
    <cs:lnRef idx="1">
      <a:schemeClr val="tx1">
        <a:tint val="75000"/>
      </a:schemeClr>
    </cs:lnRef>
    <cs:fillRef idx="1">
      <a:schemeClr val="bg1"/>
    </cs:fillRef>
    <cs:effectRef idx="0"/>
    <cs:fontRef idx="minor">
      <a:schemeClr val="tx1"/>
    </cs:fontRef>
    <cs:spPr>
      <a:ln>
        <a:round/>
      </a:ln>
    </cs:spPr>
    <cs:defRPr sz="1000" kern="1200"/>
  </cs:chartArea>
  <cs:dataLabel>
    <cs:lnRef idx="0"/>
    <cs:fillRef idx="0"/>
    <cs:effectRef idx="0"/>
    <cs:fontRef idx="minor">
      <a:schemeClr val="tx1"/>
    </cs:fontRef>
    <cs:defRPr sz="1000" kern="1200"/>
  </cs:dataLabel>
  <cs:dataLabelCallout>
    <cs:lnRef idx="0"/>
    <cs:fillRef idx="0"/>
    <cs:effectRef idx="0"/>
    <cs:fontRef idx="minor">
      <a:schemeClr val="dk1"/>
    </cs:fontRef>
    <cs:spPr>
      <a:solidFill>
        <a:schemeClr val="lt1"/>
      </a:solidFill>
      <a:ln>
        <a:solidFill>
          <a:schemeClr val="dk1">
            <a:lumMod val="65000"/>
            <a:lumOff val="35000"/>
          </a:schemeClr>
        </a:solidFill>
      </a:ln>
    </cs:spPr>
    <cs:defRPr sz="1000" kern="1200"/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1">
      <cs:styleClr val="auto"/>
    </cs:lnRef>
    <cs:lineWidthScale>3</cs:lineWidthScale>
    <cs:fillRef idx="0"/>
    <cs:effectRef idx="0"/>
    <cs:fontRef idx="minor">
      <a:schemeClr val="tx1"/>
    </cs:fontRef>
    <cs:spPr>
      <a:ln cap="rnd">
        <a:round/>
      </a:ln>
    </cs:spPr>
  </cs:dataPointLine>
  <cs:dataPointMarker>
    <cs:lnRef idx="1">
      <cs:styleClr val="auto"/>
    </cs:lnRef>
    <cs:fillRef idx="1">
      <cs:styleClr val="auto"/>
    </cs:fillRef>
    <cs:effectRef idx="0"/>
    <cs:fontRef idx="minor">
      <a:schemeClr val="tx1"/>
    </cs:fontRef>
    <cs:spPr>
      <a:ln>
        <a:round/>
      </a:ln>
    </cs:spPr>
  </cs:dataPointMarker>
  <cs:dataPointMarkerLayout/>
  <cs:dataPointWireframe>
    <cs:lnRef idx="1">
      <cs:styleClr val="auto"/>
    </cs:lnRef>
    <cs:fillRef idx="0"/>
    <cs:effectRef idx="0"/>
    <cs:fontRef idx="minor">
      <a:schemeClr val="tx1"/>
    </cs:fontRef>
    <cs:spPr>
      <a:ln>
        <a:round/>
      </a:ln>
    </cs:spPr>
  </cs:dataPointWireframe>
  <cs:dataTable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dataTable>
  <cs:downBar>
    <cs:lnRef idx="1">
      <a:schemeClr val="tx1"/>
    </cs:lnRef>
    <cs:fillRef idx="1">
      <a:schemeClr val="dk1">
        <a:tint val="95000"/>
      </a:schemeClr>
    </cs:fillRef>
    <cs:effectRef idx="0"/>
    <cs:fontRef idx="minor">
      <a:schemeClr val="tx1"/>
    </cs:fontRef>
    <cs:spPr>
      <a:ln>
        <a:round/>
      </a:ln>
    </cs:spPr>
  </cs:downBar>
  <cs:drop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dropLine>
  <cs:errorBar>
    <cs:lnRef idx="1">
      <a:schemeClr val="tx1"/>
    </cs:lnRef>
    <cs:fillRef idx="1">
      <a:schemeClr val="tx1"/>
    </cs:fillRef>
    <cs:effectRef idx="0"/>
    <cs:fontRef idx="minor">
      <a:schemeClr val="tx1"/>
    </cs:fontRef>
    <cs:spPr>
      <a:ln>
        <a:round/>
      </a:ln>
    </cs:spPr>
  </cs:errorBar>
  <cs:flo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floor>
  <cs:gridlineMaj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gridlineMajor>
  <cs:gridlineMinor>
    <cs:lnRef idx="1">
      <a:schemeClr val="tx1">
        <a:tint val="50000"/>
      </a:schemeClr>
    </cs:lnRef>
    <cs:fillRef idx="0"/>
    <cs:effectRef idx="0"/>
    <cs:fontRef idx="minor">
      <a:schemeClr val="tx1"/>
    </cs:fontRef>
    <cs:spPr>
      <a:ln>
        <a:round/>
      </a:ln>
    </cs:spPr>
  </cs:gridlineMinor>
  <cs:hiLo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hiLoLine>
  <cs:leader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leaderLine>
  <cs:legend>
    <cs:lnRef idx="0"/>
    <cs:fillRef idx="0"/>
    <cs:effectRef idx="0"/>
    <cs:fontRef idx="minor">
      <a:schemeClr val="tx1"/>
    </cs:fontRef>
    <cs:defRPr sz="1000" kern="1200"/>
  </cs:legend>
  <cs:plotArea mods="allowNoFillOverride allowNoLineOverride">
    <cs:lnRef idx="0"/>
    <cs:fillRef idx="1">
      <a:schemeClr val="bg1"/>
    </cs:fillRef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seriesAxis>
  <cs:series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seriesLine>
  <cs:title>
    <cs:lnRef idx="0"/>
    <cs:fillRef idx="0"/>
    <cs:effectRef idx="0"/>
    <cs:fontRef idx="minor">
      <a:schemeClr val="tx1"/>
    </cs:fontRef>
    <cs:defRPr sz="1800" b="1" kern="1200"/>
  </cs:title>
  <cs:trendline>
    <cs:lnRef idx="1">
      <a:schemeClr val="tx1"/>
    </cs:lnRef>
    <cs:fillRef idx="0"/>
    <cs:effectRef idx="0"/>
    <cs:fontRef idx="minor">
      <a:schemeClr val="tx1"/>
    </cs:fontRef>
    <cs:spPr>
      <a:ln cap="rnd">
        <a:round/>
      </a:ln>
    </cs:spPr>
  </cs:trendline>
  <cs:trendlineLabel>
    <cs:lnRef idx="0"/>
    <cs:fillRef idx="0"/>
    <cs:effectRef idx="0"/>
    <cs:fontRef idx="minor">
      <a:schemeClr val="tx1"/>
    </cs:fontRef>
    <cs:defRPr sz="1000" kern="1200"/>
  </cs:trendlineLabel>
  <cs:upBar>
    <cs:lnRef idx="1">
      <a:schemeClr val="tx1"/>
    </cs:lnRef>
    <cs:fillRef idx="1">
      <a:schemeClr val="dk1">
        <a:tint val="5000"/>
      </a:schemeClr>
    </cs:fillRef>
    <cs:effectRef idx="0"/>
    <cs:fontRef idx="minor">
      <a:schemeClr val="tx1"/>
    </cs:fontRef>
    <cs:spPr>
      <a:ln>
        <a:round/>
      </a:ln>
    </cs:spPr>
  </cs:upBar>
  <cs:value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valueAxis>
  <cs:wall>
    <cs:lnRef idx="0"/>
    <cs:fillRef idx="0"/>
    <cs:effectRef idx="0"/>
    <cs:fontRef idx="minor">
      <a:schemeClr val="tx1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102">
  <cs:axisTitle>
    <cs:lnRef idx="0"/>
    <cs:fillRef idx="0"/>
    <cs:effectRef idx="0"/>
    <cs:fontRef idx="minor">
      <a:schemeClr val="tx1"/>
    </cs:fontRef>
    <cs:defRPr sz="1000" b="1" kern="1200"/>
  </cs:axisTitle>
  <cs:category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categoryAxis>
  <cs:chartArea mods="allowNoFillOverride allowNoLineOverride">
    <cs:lnRef idx="1">
      <a:schemeClr val="tx1">
        <a:tint val="75000"/>
      </a:schemeClr>
    </cs:lnRef>
    <cs:fillRef idx="1">
      <a:schemeClr val="bg1"/>
    </cs:fillRef>
    <cs:effectRef idx="0"/>
    <cs:fontRef idx="minor">
      <a:schemeClr val="tx1"/>
    </cs:fontRef>
    <cs:spPr>
      <a:ln>
        <a:round/>
      </a:ln>
    </cs:spPr>
    <cs:defRPr sz="1000" kern="1200"/>
  </cs:chartArea>
  <cs:dataLabel>
    <cs:lnRef idx="0"/>
    <cs:fillRef idx="0"/>
    <cs:effectRef idx="0"/>
    <cs:fontRef idx="minor">
      <a:schemeClr val="tx1"/>
    </cs:fontRef>
    <cs:defRPr sz="1000" kern="1200"/>
  </cs:dataLabel>
  <cs:dataLabelCallout>
    <cs:lnRef idx="0"/>
    <cs:fillRef idx="0"/>
    <cs:effectRef idx="0"/>
    <cs:fontRef idx="minor">
      <a:schemeClr val="dk1"/>
    </cs:fontRef>
    <cs:spPr>
      <a:solidFill>
        <a:schemeClr val="lt1"/>
      </a:solidFill>
      <a:ln>
        <a:solidFill>
          <a:schemeClr val="dk1">
            <a:lumMod val="65000"/>
            <a:lumOff val="35000"/>
          </a:schemeClr>
        </a:solidFill>
      </a:ln>
    </cs:spPr>
    <cs:defRPr sz="1000" kern="1200"/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1">
      <cs:styleClr val="auto"/>
    </cs:lnRef>
    <cs:lineWidthScale>3</cs:lineWidthScale>
    <cs:fillRef idx="0"/>
    <cs:effectRef idx="0"/>
    <cs:fontRef idx="minor">
      <a:schemeClr val="tx1"/>
    </cs:fontRef>
    <cs:spPr>
      <a:ln cap="rnd">
        <a:round/>
      </a:ln>
    </cs:spPr>
  </cs:dataPointLine>
  <cs:dataPointMarker>
    <cs:lnRef idx="1">
      <cs:styleClr val="auto"/>
    </cs:lnRef>
    <cs:fillRef idx="1">
      <cs:styleClr val="auto"/>
    </cs:fillRef>
    <cs:effectRef idx="0"/>
    <cs:fontRef idx="minor">
      <a:schemeClr val="tx1"/>
    </cs:fontRef>
    <cs:spPr>
      <a:ln>
        <a:round/>
      </a:ln>
    </cs:spPr>
  </cs:dataPointMarker>
  <cs:dataPointMarkerLayout/>
  <cs:dataPointWireframe>
    <cs:lnRef idx="1">
      <cs:styleClr val="auto"/>
    </cs:lnRef>
    <cs:fillRef idx="0"/>
    <cs:effectRef idx="0"/>
    <cs:fontRef idx="minor">
      <a:schemeClr val="tx1"/>
    </cs:fontRef>
    <cs:spPr>
      <a:ln>
        <a:round/>
      </a:ln>
    </cs:spPr>
  </cs:dataPointWireframe>
  <cs:dataTable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dataTable>
  <cs:downBar>
    <cs:lnRef idx="1">
      <a:schemeClr val="tx1"/>
    </cs:lnRef>
    <cs:fillRef idx="1">
      <a:schemeClr val="dk1">
        <a:tint val="95000"/>
      </a:schemeClr>
    </cs:fillRef>
    <cs:effectRef idx="0"/>
    <cs:fontRef idx="minor">
      <a:schemeClr val="tx1"/>
    </cs:fontRef>
    <cs:spPr>
      <a:ln>
        <a:round/>
      </a:ln>
    </cs:spPr>
  </cs:downBar>
  <cs:drop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dropLine>
  <cs:errorBar>
    <cs:lnRef idx="1">
      <a:schemeClr val="tx1"/>
    </cs:lnRef>
    <cs:fillRef idx="1">
      <a:schemeClr val="tx1"/>
    </cs:fillRef>
    <cs:effectRef idx="0"/>
    <cs:fontRef idx="minor">
      <a:schemeClr val="tx1"/>
    </cs:fontRef>
    <cs:spPr>
      <a:ln>
        <a:round/>
      </a:ln>
    </cs:spPr>
  </cs:errorBar>
  <cs:flo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floor>
  <cs:gridlineMaj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gridlineMajor>
  <cs:gridlineMinor>
    <cs:lnRef idx="1">
      <a:schemeClr val="tx1">
        <a:tint val="50000"/>
      </a:schemeClr>
    </cs:lnRef>
    <cs:fillRef idx="0"/>
    <cs:effectRef idx="0"/>
    <cs:fontRef idx="minor">
      <a:schemeClr val="tx1"/>
    </cs:fontRef>
    <cs:spPr>
      <a:ln>
        <a:round/>
      </a:ln>
    </cs:spPr>
  </cs:gridlineMinor>
  <cs:hiLo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hiLoLine>
  <cs:leader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leaderLine>
  <cs:legend>
    <cs:lnRef idx="0"/>
    <cs:fillRef idx="0"/>
    <cs:effectRef idx="0"/>
    <cs:fontRef idx="minor">
      <a:schemeClr val="tx1"/>
    </cs:fontRef>
    <cs:defRPr sz="1000" kern="1200"/>
  </cs:legend>
  <cs:plotArea mods="allowNoFillOverride allowNoLineOverride">
    <cs:lnRef idx="0"/>
    <cs:fillRef idx="1">
      <a:schemeClr val="bg1"/>
    </cs:fillRef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seriesAxis>
  <cs:series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seriesLine>
  <cs:title>
    <cs:lnRef idx="0"/>
    <cs:fillRef idx="0"/>
    <cs:effectRef idx="0"/>
    <cs:fontRef idx="minor">
      <a:schemeClr val="tx1"/>
    </cs:fontRef>
    <cs:defRPr sz="1800" b="1" kern="1200"/>
  </cs:title>
  <cs:trendline>
    <cs:lnRef idx="1">
      <a:schemeClr val="tx1"/>
    </cs:lnRef>
    <cs:fillRef idx="0"/>
    <cs:effectRef idx="0"/>
    <cs:fontRef idx="minor">
      <a:schemeClr val="tx1"/>
    </cs:fontRef>
    <cs:spPr>
      <a:ln cap="rnd">
        <a:round/>
      </a:ln>
    </cs:spPr>
  </cs:trendline>
  <cs:trendlineLabel>
    <cs:lnRef idx="0"/>
    <cs:fillRef idx="0"/>
    <cs:effectRef idx="0"/>
    <cs:fontRef idx="minor">
      <a:schemeClr val="tx1"/>
    </cs:fontRef>
    <cs:defRPr sz="1000" kern="1200"/>
  </cs:trendlineLabel>
  <cs:upBar>
    <cs:lnRef idx="1">
      <a:schemeClr val="tx1"/>
    </cs:lnRef>
    <cs:fillRef idx="1">
      <a:schemeClr val="dk1">
        <a:tint val="5000"/>
      </a:schemeClr>
    </cs:fillRef>
    <cs:effectRef idx="0"/>
    <cs:fontRef idx="minor">
      <a:schemeClr val="tx1"/>
    </cs:fontRef>
    <cs:spPr>
      <a:ln>
        <a:round/>
      </a:ln>
    </cs:spPr>
  </cs:upBar>
  <cs:value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valueAxis>
  <cs:wall>
    <cs:lnRef idx="0"/>
    <cs:fillRef idx="0"/>
    <cs:effectRef idx="0"/>
    <cs:fontRef idx="minor">
      <a:schemeClr val="tx1"/>
    </cs:fontRef>
  </cs:wall>
</cs:chartStyle>
</file>

<file path=ppt/charts/style3.xml><?xml version="1.0" encoding="utf-8"?>
<cs:chartStyle xmlns:cs="http://schemas.microsoft.com/office/drawing/2012/chartStyle" xmlns:a="http://schemas.openxmlformats.org/drawingml/2006/main" id="102">
  <cs:axisTitle>
    <cs:lnRef idx="0"/>
    <cs:fillRef idx="0"/>
    <cs:effectRef idx="0"/>
    <cs:fontRef idx="minor">
      <a:schemeClr val="tx1"/>
    </cs:fontRef>
    <cs:defRPr sz="1000" b="1" kern="1200"/>
  </cs:axisTitle>
  <cs:category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categoryAxis>
  <cs:chartArea mods="allowNoFillOverride allowNoLineOverride">
    <cs:lnRef idx="1">
      <a:schemeClr val="tx1">
        <a:tint val="75000"/>
      </a:schemeClr>
    </cs:lnRef>
    <cs:fillRef idx="1">
      <a:schemeClr val="bg1"/>
    </cs:fillRef>
    <cs:effectRef idx="0"/>
    <cs:fontRef idx="minor">
      <a:schemeClr val="tx1"/>
    </cs:fontRef>
    <cs:spPr>
      <a:ln>
        <a:round/>
      </a:ln>
    </cs:spPr>
    <cs:defRPr sz="1000" kern="1200"/>
  </cs:chartArea>
  <cs:dataLabel>
    <cs:lnRef idx="0"/>
    <cs:fillRef idx="0"/>
    <cs:effectRef idx="0"/>
    <cs:fontRef idx="minor">
      <a:schemeClr val="tx1"/>
    </cs:fontRef>
    <cs:defRPr sz="1000" kern="1200"/>
  </cs:dataLabel>
  <cs:dataLabelCallout>
    <cs:lnRef idx="0"/>
    <cs:fillRef idx="0"/>
    <cs:effectRef idx="0"/>
    <cs:fontRef idx="minor">
      <a:schemeClr val="dk1"/>
    </cs:fontRef>
    <cs:spPr>
      <a:solidFill>
        <a:schemeClr val="lt1"/>
      </a:solidFill>
      <a:ln>
        <a:solidFill>
          <a:schemeClr val="dk1">
            <a:lumMod val="65000"/>
            <a:lumOff val="35000"/>
          </a:schemeClr>
        </a:solidFill>
      </a:ln>
    </cs:spPr>
    <cs:defRPr sz="1000" kern="1200"/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1">
      <cs:styleClr val="auto"/>
    </cs:lnRef>
    <cs:lineWidthScale>3</cs:lineWidthScale>
    <cs:fillRef idx="0"/>
    <cs:effectRef idx="0"/>
    <cs:fontRef idx="minor">
      <a:schemeClr val="tx1"/>
    </cs:fontRef>
    <cs:spPr>
      <a:ln cap="rnd">
        <a:round/>
      </a:ln>
    </cs:spPr>
  </cs:dataPointLine>
  <cs:dataPointMarker>
    <cs:lnRef idx="1">
      <cs:styleClr val="auto"/>
    </cs:lnRef>
    <cs:fillRef idx="1">
      <cs:styleClr val="auto"/>
    </cs:fillRef>
    <cs:effectRef idx="0"/>
    <cs:fontRef idx="minor">
      <a:schemeClr val="tx1"/>
    </cs:fontRef>
    <cs:spPr>
      <a:ln>
        <a:round/>
      </a:ln>
    </cs:spPr>
  </cs:dataPointMarker>
  <cs:dataPointMarkerLayout/>
  <cs:dataPointWireframe>
    <cs:lnRef idx="1">
      <cs:styleClr val="auto"/>
    </cs:lnRef>
    <cs:fillRef idx="0"/>
    <cs:effectRef idx="0"/>
    <cs:fontRef idx="minor">
      <a:schemeClr val="tx1"/>
    </cs:fontRef>
    <cs:spPr>
      <a:ln>
        <a:round/>
      </a:ln>
    </cs:spPr>
  </cs:dataPointWireframe>
  <cs:dataTable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dataTable>
  <cs:downBar>
    <cs:lnRef idx="1">
      <a:schemeClr val="tx1"/>
    </cs:lnRef>
    <cs:fillRef idx="1">
      <a:schemeClr val="dk1">
        <a:tint val="95000"/>
      </a:schemeClr>
    </cs:fillRef>
    <cs:effectRef idx="0"/>
    <cs:fontRef idx="minor">
      <a:schemeClr val="tx1"/>
    </cs:fontRef>
    <cs:spPr>
      <a:ln>
        <a:round/>
      </a:ln>
    </cs:spPr>
  </cs:downBar>
  <cs:drop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dropLine>
  <cs:errorBar>
    <cs:lnRef idx="1">
      <a:schemeClr val="tx1"/>
    </cs:lnRef>
    <cs:fillRef idx="1">
      <a:schemeClr val="tx1"/>
    </cs:fillRef>
    <cs:effectRef idx="0"/>
    <cs:fontRef idx="minor">
      <a:schemeClr val="tx1"/>
    </cs:fontRef>
    <cs:spPr>
      <a:ln>
        <a:round/>
      </a:ln>
    </cs:spPr>
  </cs:errorBar>
  <cs:flo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floor>
  <cs:gridlineMaj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gridlineMajor>
  <cs:gridlineMinor>
    <cs:lnRef idx="1">
      <a:schemeClr val="tx1">
        <a:tint val="50000"/>
      </a:schemeClr>
    </cs:lnRef>
    <cs:fillRef idx="0"/>
    <cs:effectRef idx="0"/>
    <cs:fontRef idx="minor">
      <a:schemeClr val="tx1"/>
    </cs:fontRef>
    <cs:spPr>
      <a:ln>
        <a:round/>
      </a:ln>
    </cs:spPr>
  </cs:gridlineMinor>
  <cs:hiLo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hiLoLine>
  <cs:leader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leaderLine>
  <cs:legend>
    <cs:lnRef idx="0"/>
    <cs:fillRef idx="0"/>
    <cs:effectRef idx="0"/>
    <cs:fontRef idx="minor">
      <a:schemeClr val="tx1"/>
    </cs:fontRef>
    <cs:defRPr sz="1000" kern="1200"/>
  </cs:legend>
  <cs:plotArea mods="allowNoFillOverride allowNoLineOverride">
    <cs:lnRef idx="0"/>
    <cs:fillRef idx="1">
      <a:schemeClr val="bg1"/>
    </cs:fillRef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seriesAxis>
  <cs:series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seriesLine>
  <cs:title>
    <cs:lnRef idx="0"/>
    <cs:fillRef idx="0"/>
    <cs:effectRef idx="0"/>
    <cs:fontRef idx="minor">
      <a:schemeClr val="tx1"/>
    </cs:fontRef>
    <cs:defRPr sz="1800" b="1" kern="1200"/>
  </cs:title>
  <cs:trendline>
    <cs:lnRef idx="1">
      <a:schemeClr val="tx1"/>
    </cs:lnRef>
    <cs:fillRef idx="0"/>
    <cs:effectRef idx="0"/>
    <cs:fontRef idx="minor">
      <a:schemeClr val="tx1"/>
    </cs:fontRef>
    <cs:spPr>
      <a:ln cap="rnd">
        <a:round/>
      </a:ln>
    </cs:spPr>
  </cs:trendline>
  <cs:trendlineLabel>
    <cs:lnRef idx="0"/>
    <cs:fillRef idx="0"/>
    <cs:effectRef idx="0"/>
    <cs:fontRef idx="minor">
      <a:schemeClr val="tx1"/>
    </cs:fontRef>
    <cs:defRPr sz="1000" kern="1200"/>
  </cs:trendlineLabel>
  <cs:upBar>
    <cs:lnRef idx="1">
      <a:schemeClr val="tx1"/>
    </cs:lnRef>
    <cs:fillRef idx="1">
      <a:schemeClr val="dk1">
        <a:tint val="5000"/>
      </a:schemeClr>
    </cs:fillRef>
    <cs:effectRef idx="0"/>
    <cs:fontRef idx="minor">
      <a:schemeClr val="tx1"/>
    </cs:fontRef>
    <cs:spPr>
      <a:ln>
        <a:round/>
      </a:ln>
    </cs:spPr>
  </cs:upBar>
  <cs:value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valueAxis>
  <cs:wall>
    <cs:lnRef idx="0"/>
    <cs:fillRef idx="0"/>
    <cs:effectRef idx="0"/>
    <cs:fontRef idx="minor">
      <a:schemeClr val="tx1"/>
    </cs:fontRef>
  </cs:wall>
</cs:chartStyle>
</file>

<file path=ppt/charts/style4.xml><?xml version="1.0" encoding="utf-8"?>
<cs:chartStyle xmlns:cs="http://schemas.microsoft.com/office/drawing/2012/chartStyle" xmlns:a="http://schemas.openxmlformats.org/drawingml/2006/main" id="102">
  <cs:axisTitle>
    <cs:lnRef idx="0"/>
    <cs:fillRef idx="0"/>
    <cs:effectRef idx="0"/>
    <cs:fontRef idx="minor">
      <a:schemeClr val="tx1"/>
    </cs:fontRef>
    <cs:defRPr sz="1000" b="1" kern="1200"/>
  </cs:axisTitle>
  <cs:category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categoryAxis>
  <cs:chartArea mods="allowNoFillOverride allowNoLineOverride">
    <cs:lnRef idx="1">
      <a:schemeClr val="tx1">
        <a:tint val="75000"/>
      </a:schemeClr>
    </cs:lnRef>
    <cs:fillRef idx="1">
      <a:schemeClr val="bg1"/>
    </cs:fillRef>
    <cs:effectRef idx="0"/>
    <cs:fontRef idx="minor">
      <a:schemeClr val="tx1"/>
    </cs:fontRef>
    <cs:spPr>
      <a:ln>
        <a:round/>
      </a:ln>
    </cs:spPr>
    <cs:defRPr sz="1000" kern="1200"/>
  </cs:chartArea>
  <cs:dataLabel>
    <cs:lnRef idx="0"/>
    <cs:fillRef idx="0"/>
    <cs:effectRef idx="0"/>
    <cs:fontRef idx="minor">
      <a:schemeClr val="tx1"/>
    </cs:fontRef>
    <cs:defRPr sz="1000" kern="1200"/>
  </cs:dataLabel>
  <cs:dataLabelCallout>
    <cs:lnRef idx="0"/>
    <cs:fillRef idx="0"/>
    <cs:effectRef idx="0"/>
    <cs:fontRef idx="minor">
      <a:schemeClr val="dk1"/>
    </cs:fontRef>
    <cs:spPr>
      <a:solidFill>
        <a:schemeClr val="lt1"/>
      </a:solidFill>
      <a:ln>
        <a:solidFill>
          <a:schemeClr val="dk1">
            <a:lumMod val="65000"/>
            <a:lumOff val="35000"/>
          </a:schemeClr>
        </a:solidFill>
      </a:ln>
    </cs:spPr>
    <cs:defRPr sz="1000" kern="1200"/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1">
      <cs:styleClr val="auto"/>
    </cs:lnRef>
    <cs:lineWidthScale>3</cs:lineWidthScale>
    <cs:fillRef idx="0"/>
    <cs:effectRef idx="0"/>
    <cs:fontRef idx="minor">
      <a:schemeClr val="tx1"/>
    </cs:fontRef>
    <cs:spPr>
      <a:ln cap="rnd">
        <a:round/>
      </a:ln>
    </cs:spPr>
  </cs:dataPointLine>
  <cs:dataPointMarker>
    <cs:lnRef idx="1">
      <cs:styleClr val="auto"/>
    </cs:lnRef>
    <cs:fillRef idx="1">
      <cs:styleClr val="auto"/>
    </cs:fillRef>
    <cs:effectRef idx="0"/>
    <cs:fontRef idx="minor">
      <a:schemeClr val="tx1"/>
    </cs:fontRef>
    <cs:spPr>
      <a:ln>
        <a:round/>
      </a:ln>
    </cs:spPr>
  </cs:dataPointMarker>
  <cs:dataPointMarkerLayout/>
  <cs:dataPointWireframe>
    <cs:lnRef idx="1">
      <cs:styleClr val="auto"/>
    </cs:lnRef>
    <cs:fillRef idx="0"/>
    <cs:effectRef idx="0"/>
    <cs:fontRef idx="minor">
      <a:schemeClr val="tx1"/>
    </cs:fontRef>
    <cs:spPr>
      <a:ln>
        <a:round/>
      </a:ln>
    </cs:spPr>
  </cs:dataPointWireframe>
  <cs:dataTable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dataTable>
  <cs:downBar>
    <cs:lnRef idx="1">
      <a:schemeClr val="tx1"/>
    </cs:lnRef>
    <cs:fillRef idx="1">
      <a:schemeClr val="dk1">
        <a:tint val="95000"/>
      </a:schemeClr>
    </cs:fillRef>
    <cs:effectRef idx="0"/>
    <cs:fontRef idx="minor">
      <a:schemeClr val="tx1"/>
    </cs:fontRef>
    <cs:spPr>
      <a:ln>
        <a:round/>
      </a:ln>
    </cs:spPr>
  </cs:downBar>
  <cs:drop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dropLine>
  <cs:errorBar>
    <cs:lnRef idx="1">
      <a:schemeClr val="tx1"/>
    </cs:lnRef>
    <cs:fillRef idx="1">
      <a:schemeClr val="tx1"/>
    </cs:fillRef>
    <cs:effectRef idx="0"/>
    <cs:fontRef idx="minor">
      <a:schemeClr val="tx1"/>
    </cs:fontRef>
    <cs:spPr>
      <a:ln>
        <a:round/>
      </a:ln>
    </cs:spPr>
  </cs:errorBar>
  <cs:flo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floor>
  <cs:gridlineMaj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gridlineMajor>
  <cs:gridlineMinor>
    <cs:lnRef idx="1">
      <a:schemeClr val="tx1">
        <a:tint val="50000"/>
      </a:schemeClr>
    </cs:lnRef>
    <cs:fillRef idx="0"/>
    <cs:effectRef idx="0"/>
    <cs:fontRef idx="minor">
      <a:schemeClr val="tx1"/>
    </cs:fontRef>
    <cs:spPr>
      <a:ln>
        <a:round/>
      </a:ln>
    </cs:spPr>
  </cs:gridlineMinor>
  <cs:hiLo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hiLoLine>
  <cs:leader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leaderLine>
  <cs:legend>
    <cs:lnRef idx="0"/>
    <cs:fillRef idx="0"/>
    <cs:effectRef idx="0"/>
    <cs:fontRef idx="minor">
      <a:schemeClr val="tx1"/>
    </cs:fontRef>
    <cs:defRPr sz="1000" kern="1200"/>
  </cs:legend>
  <cs:plotArea mods="allowNoFillOverride allowNoLineOverride">
    <cs:lnRef idx="0"/>
    <cs:fillRef idx="1">
      <a:schemeClr val="bg1"/>
    </cs:fillRef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seriesAxis>
  <cs:series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seriesLine>
  <cs:title>
    <cs:lnRef idx="0"/>
    <cs:fillRef idx="0"/>
    <cs:effectRef idx="0"/>
    <cs:fontRef idx="minor">
      <a:schemeClr val="tx1"/>
    </cs:fontRef>
    <cs:defRPr sz="1800" b="1" kern="1200"/>
  </cs:title>
  <cs:trendline>
    <cs:lnRef idx="1">
      <a:schemeClr val="tx1"/>
    </cs:lnRef>
    <cs:fillRef idx="0"/>
    <cs:effectRef idx="0"/>
    <cs:fontRef idx="minor">
      <a:schemeClr val="tx1"/>
    </cs:fontRef>
    <cs:spPr>
      <a:ln cap="rnd">
        <a:round/>
      </a:ln>
    </cs:spPr>
  </cs:trendline>
  <cs:trendlineLabel>
    <cs:lnRef idx="0"/>
    <cs:fillRef idx="0"/>
    <cs:effectRef idx="0"/>
    <cs:fontRef idx="minor">
      <a:schemeClr val="tx1"/>
    </cs:fontRef>
    <cs:defRPr sz="1000" kern="1200"/>
  </cs:trendlineLabel>
  <cs:upBar>
    <cs:lnRef idx="1">
      <a:schemeClr val="tx1"/>
    </cs:lnRef>
    <cs:fillRef idx="1">
      <a:schemeClr val="dk1">
        <a:tint val="5000"/>
      </a:schemeClr>
    </cs:fillRef>
    <cs:effectRef idx="0"/>
    <cs:fontRef idx="minor">
      <a:schemeClr val="tx1"/>
    </cs:fontRef>
    <cs:spPr>
      <a:ln>
        <a:round/>
      </a:ln>
    </cs:spPr>
  </cs:upBar>
  <cs:value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valueAxis>
  <cs:wall>
    <cs:lnRef idx="0"/>
    <cs:fillRef idx="0"/>
    <cs:effectRef idx="0"/>
    <cs:fontRef idx="minor">
      <a:schemeClr val="tx1"/>
    </cs:fontRef>
  </cs:wall>
</cs:chartStyl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0.02168</cdr:x>
      <cdr:y>0.06543</cdr:y>
    </cdr:from>
    <cdr:to>
      <cdr:x>0.40792</cdr:x>
      <cdr:y>0.25945</cdr:y>
    </cdr:to>
    <cdr:sp macro="" textlink="">
      <cdr:nvSpPr>
        <cdr:cNvPr id="2" name="textruta 1"/>
        <cdr:cNvSpPr txBox="1"/>
      </cdr:nvSpPr>
      <cdr:spPr>
        <a:xfrm xmlns:a="http://schemas.openxmlformats.org/drawingml/2006/main">
          <a:off x="149964" y="249102"/>
          <a:ext cx="2671682" cy="738664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lvl1pPr marL="0" indent="0">
            <a:defRPr sz="1100">
              <a:latin typeface="Century Gothic"/>
            </a:defRPr>
          </a:lvl1pPr>
          <a:lvl2pPr marL="457200" indent="0">
            <a:defRPr sz="1100">
              <a:latin typeface="Century Gothic"/>
            </a:defRPr>
          </a:lvl2pPr>
          <a:lvl3pPr marL="914400" indent="0">
            <a:defRPr sz="1100">
              <a:latin typeface="Century Gothic"/>
            </a:defRPr>
          </a:lvl3pPr>
          <a:lvl4pPr marL="1371600" indent="0">
            <a:defRPr sz="1100">
              <a:latin typeface="Century Gothic"/>
            </a:defRPr>
          </a:lvl4pPr>
          <a:lvl5pPr marL="1828800" indent="0">
            <a:defRPr sz="1100">
              <a:latin typeface="Century Gothic"/>
            </a:defRPr>
          </a:lvl5pPr>
          <a:lvl6pPr marL="2286000" indent="0">
            <a:defRPr sz="1100">
              <a:latin typeface="Century Gothic"/>
            </a:defRPr>
          </a:lvl6pPr>
          <a:lvl7pPr marL="2743200" indent="0">
            <a:defRPr sz="1100">
              <a:latin typeface="Century Gothic"/>
            </a:defRPr>
          </a:lvl7pPr>
          <a:lvl8pPr marL="3200400" indent="0">
            <a:defRPr sz="1100">
              <a:latin typeface="Century Gothic"/>
            </a:defRPr>
          </a:lvl8pPr>
          <a:lvl9pPr marL="3657600" indent="0">
            <a:defRPr sz="1100">
              <a:latin typeface="Century Gothic"/>
            </a:defRPr>
          </a:lvl9pPr>
        </a:lstStyle>
        <a:p xmlns:a="http://schemas.openxmlformats.org/drawingml/2006/main">
          <a:r>
            <a:rPr lang="sv-SE" sz="1050" dirty="0"/>
            <a:t>Fick du plats på det äldreboende du </a:t>
          </a:r>
        </a:p>
        <a:p xmlns:a="http://schemas.openxmlformats.org/drawingml/2006/main">
          <a:r>
            <a:rPr lang="sv-SE" sz="1050" dirty="0"/>
            <a:t>ville bo på?</a:t>
          </a:r>
        </a:p>
        <a:p xmlns:a="http://schemas.openxmlformats.org/drawingml/2006/main">
          <a:r>
            <a:rPr lang="sv-SE" sz="1000" i="1" dirty="0"/>
            <a:t>Ja</a:t>
          </a:r>
          <a:r>
            <a:rPr lang="sv-SE" sz="1050" i="1" dirty="0"/>
            <a:t> </a:t>
          </a:r>
        </a:p>
        <a:p xmlns:a="http://schemas.openxmlformats.org/drawingml/2006/main">
          <a:endParaRPr lang="sv-SE" sz="1050" dirty="0"/>
        </a:p>
      </cdr:txBody>
    </cdr:sp>
  </cdr:relSizeAnchor>
  <cdr:relSizeAnchor xmlns:cdr="http://schemas.openxmlformats.org/drawingml/2006/chartDrawing">
    <cdr:from>
      <cdr:x>0.02283</cdr:x>
      <cdr:y>0.2613</cdr:y>
    </cdr:from>
    <cdr:to>
      <cdr:x>0.39527</cdr:x>
      <cdr:y>0.37044</cdr:y>
    </cdr:to>
    <cdr:sp macro="" textlink="">
      <cdr:nvSpPr>
        <cdr:cNvPr id="3" name="textruta 1"/>
        <cdr:cNvSpPr txBox="1"/>
      </cdr:nvSpPr>
      <cdr:spPr>
        <a:xfrm xmlns:a="http://schemas.openxmlformats.org/drawingml/2006/main">
          <a:off x="157919" y="994810"/>
          <a:ext cx="2576225" cy="415498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lvl1pPr marL="0" indent="0">
            <a:defRPr sz="1100">
              <a:latin typeface="Century Gothic"/>
            </a:defRPr>
          </a:lvl1pPr>
          <a:lvl2pPr marL="457200" indent="0">
            <a:defRPr sz="1100">
              <a:latin typeface="Century Gothic"/>
            </a:defRPr>
          </a:lvl2pPr>
          <a:lvl3pPr marL="914400" indent="0">
            <a:defRPr sz="1100">
              <a:latin typeface="Century Gothic"/>
            </a:defRPr>
          </a:lvl3pPr>
          <a:lvl4pPr marL="1371600" indent="0">
            <a:defRPr sz="1100">
              <a:latin typeface="Century Gothic"/>
            </a:defRPr>
          </a:lvl4pPr>
          <a:lvl5pPr marL="1828800" indent="0">
            <a:defRPr sz="1100">
              <a:latin typeface="Century Gothic"/>
            </a:defRPr>
          </a:lvl5pPr>
          <a:lvl6pPr marL="2286000" indent="0">
            <a:defRPr sz="1100">
              <a:latin typeface="Century Gothic"/>
            </a:defRPr>
          </a:lvl6pPr>
          <a:lvl7pPr marL="2743200" indent="0">
            <a:defRPr sz="1100">
              <a:latin typeface="Century Gothic"/>
            </a:defRPr>
          </a:lvl7pPr>
          <a:lvl8pPr marL="3200400" indent="0">
            <a:defRPr sz="1100">
              <a:latin typeface="Century Gothic"/>
            </a:defRPr>
          </a:lvl8pPr>
          <a:lvl9pPr marL="3657600" indent="0">
            <a:defRPr sz="1100">
              <a:latin typeface="Century Gothic"/>
            </a:defRPr>
          </a:lvl9pPr>
        </a:lstStyle>
        <a:p xmlns:a="http://schemas.openxmlformats.org/drawingml/2006/main">
          <a:r>
            <a:rPr lang="sv-SE" sz="1050" dirty="0"/>
            <a:t>Trivs du med ditt rum eller lägenhet?</a:t>
          </a:r>
        </a:p>
        <a:p xmlns:a="http://schemas.openxmlformats.org/drawingml/2006/main">
          <a:r>
            <a:rPr lang="sv-SE" sz="1000" i="1" dirty="0"/>
            <a:t>Ja</a:t>
          </a:r>
        </a:p>
      </cdr:txBody>
    </cdr:sp>
  </cdr:relSizeAnchor>
  <cdr:relSizeAnchor xmlns:cdr="http://schemas.openxmlformats.org/drawingml/2006/chartDrawing">
    <cdr:from>
      <cdr:x>0.02168</cdr:x>
      <cdr:y>0.46003</cdr:y>
    </cdr:from>
    <cdr:to>
      <cdr:x>0.41252</cdr:x>
      <cdr:y>0.61161</cdr:y>
    </cdr:to>
    <cdr:sp macro="" textlink="">
      <cdr:nvSpPr>
        <cdr:cNvPr id="4" name="textruta 1"/>
        <cdr:cNvSpPr txBox="1"/>
      </cdr:nvSpPr>
      <cdr:spPr>
        <a:xfrm xmlns:a="http://schemas.openxmlformats.org/drawingml/2006/main">
          <a:off x="149964" y="1751406"/>
          <a:ext cx="2703501" cy="577081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lvl1pPr marL="0" indent="0">
            <a:defRPr sz="1100">
              <a:latin typeface="Century Gothic"/>
            </a:defRPr>
          </a:lvl1pPr>
          <a:lvl2pPr marL="457200" indent="0">
            <a:defRPr sz="1100">
              <a:latin typeface="Century Gothic"/>
            </a:defRPr>
          </a:lvl2pPr>
          <a:lvl3pPr marL="914400" indent="0">
            <a:defRPr sz="1100">
              <a:latin typeface="Century Gothic"/>
            </a:defRPr>
          </a:lvl3pPr>
          <a:lvl4pPr marL="1371600" indent="0">
            <a:defRPr sz="1100">
              <a:latin typeface="Century Gothic"/>
            </a:defRPr>
          </a:lvl4pPr>
          <a:lvl5pPr marL="1828800" indent="0">
            <a:defRPr sz="1100">
              <a:latin typeface="Century Gothic"/>
            </a:defRPr>
          </a:lvl5pPr>
          <a:lvl6pPr marL="2286000" indent="0">
            <a:defRPr sz="1100">
              <a:latin typeface="Century Gothic"/>
            </a:defRPr>
          </a:lvl6pPr>
          <a:lvl7pPr marL="2743200" indent="0">
            <a:defRPr sz="1100">
              <a:latin typeface="Century Gothic"/>
            </a:defRPr>
          </a:lvl7pPr>
          <a:lvl8pPr marL="3200400" indent="0">
            <a:defRPr sz="1100">
              <a:latin typeface="Century Gothic"/>
            </a:defRPr>
          </a:lvl8pPr>
          <a:lvl9pPr marL="3657600" indent="0">
            <a:defRPr sz="1100">
              <a:latin typeface="Century Gothic"/>
            </a:defRPr>
          </a:lvl9pPr>
        </a:lstStyle>
        <a:p xmlns:a="http://schemas.openxmlformats.org/drawingml/2006/main">
          <a:r>
            <a:rPr lang="sv-SE" sz="1050" dirty="0"/>
            <a:t>Är det trivsamt i de gemensamma utrymmena? </a:t>
          </a:r>
        </a:p>
        <a:p xmlns:a="http://schemas.openxmlformats.org/drawingml/2006/main">
          <a:r>
            <a:rPr lang="sv-SE" sz="1000" i="1" dirty="0"/>
            <a:t>Ja</a:t>
          </a:r>
          <a:endParaRPr lang="sv-SE" sz="1000" dirty="0"/>
        </a:p>
      </cdr:txBody>
    </cdr:sp>
  </cdr:relSizeAnchor>
  <cdr:relSizeAnchor xmlns:cdr="http://schemas.openxmlformats.org/drawingml/2006/chartDrawing">
    <cdr:from>
      <cdr:x>0.02168</cdr:x>
      <cdr:y>0.65508</cdr:y>
    </cdr:from>
    <cdr:to>
      <cdr:x>0.42056</cdr:x>
      <cdr:y>0.80666</cdr:y>
    </cdr:to>
    <cdr:sp macro="" textlink="">
      <cdr:nvSpPr>
        <cdr:cNvPr id="5" name="textruta 1"/>
        <cdr:cNvSpPr txBox="1"/>
      </cdr:nvSpPr>
      <cdr:spPr>
        <a:xfrm xmlns:a="http://schemas.openxmlformats.org/drawingml/2006/main">
          <a:off x="149964" y="2493991"/>
          <a:ext cx="2759115" cy="577081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lvl1pPr marL="0" indent="0">
            <a:defRPr sz="1100">
              <a:latin typeface="Century Gothic"/>
            </a:defRPr>
          </a:lvl1pPr>
          <a:lvl2pPr marL="457200" indent="0">
            <a:defRPr sz="1100">
              <a:latin typeface="Century Gothic"/>
            </a:defRPr>
          </a:lvl2pPr>
          <a:lvl3pPr marL="914400" indent="0">
            <a:defRPr sz="1100">
              <a:latin typeface="Century Gothic"/>
            </a:defRPr>
          </a:lvl3pPr>
          <a:lvl4pPr marL="1371600" indent="0">
            <a:defRPr sz="1100">
              <a:latin typeface="Century Gothic"/>
            </a:defRPr>
          </a:lvl4pPr>
          <a:lvl5pPr marL="1828800" indent="0">
            <a:defRPr sz="1100">
              <a:latin typeface="Century Gothic"/>
            </a:defRPr>
          </a:lvl5pPr>
          <a:lvl6pPr marL="2286000" indent="0">
            <a:defRPr sz="1100">
              <a:latin typeface="Century Gothic"/>
            </a:defRPr>
          </a:lvl6pPr>
          <a:lvl7pPr marL="2743200" indent="0">
            <a:defRPr sz="1100">
              <a:latin typeface="Century Gothic"/>
            </a:defRPr>
          </a:lvl7pPr>
          <a:lvl8pPr marL="3200400" indent="0">
            <a:defRPr sz="1100">
              <a:latin typeface="Century Gothic"/>
            </a:defRPr>
          </a:lvl8pPr>
          <a:lvl9pPr marL="3657600" indent="0">
            <a:defRPr sz="1100">
              <a:latin typeface="Century Gothic"/>
            </a:defRPr>
          </a:lvl9pPr>
        </a:lstStyle>
        <a:p xmlns:a="http://schemas.openxmlformats.org/drawingml/2006/main">
          <a:r>
            <a:rPr lang="sv-SE" sz="1050" dirty="0"/>
            <a:t>Är det trivsamt utomhus runt ditt boende?</a:t>
          </a:r>
        </a:p>
        <a:p xmlns:a="http://schemas.openxmlformats.org/drawingml/2006/main">
          <a:r>
            <a:rPr lang="sv-SE" sz="1000" i="1" dirty="0"/>
            <a:t>Ja</a:t>
          </a:r>
          <a:endParaRPr lang="sv-SE" sz="1000" dirty="0"/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43947" cy="497296"/>
          </a:xfrm>
          <a:prstGeom prst="rect">
            <a:avLst/>
          </a:prstGeom>
        </p:spPr>
        <p:txBody>
          <a:bodyPr vert="horz" lIns="101361" tIns="50681" rIns="101361" bIns="50681" rtlCol="0"/>
          <a:lstStyle>
            <a:lvl1pPr algn="l">
              <a:defRPr sz="1300"/>
            </a:lvl1pPr>
          </a:lstStyle>
          <a:p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sz="quarter" idx="1"/>
          </p:nvPr>
        </p:nvSpPr>
        <p:spPr>
          <a:xfrm>
            <a:off x="3848869" y="1"/>
            <a:ext cx="2943947" cy="497296"/>
          </a:xfrm>
          <a:prstGeom prst="rect">
            <a:avLst/>
          </a:prstGeom>
        </p:spPr>
        <p:txBody>
          <a:bodyPr vert="horz" lIns="101361" tIns="50681" rIns="101361" bIns="50681" rtlCol="0"/>
          <a:lstStyle>
            <a:lvl1pPr algn="r">
              <a:defRPr sz="1300"/>
            </a:lvl1pPr>
          </a:lstStyle>
          <a:p>
            <a:fld id="{EE4E35D8-A431-48E7-8AEB-D32A58D60D18}" type="datetimeFigureOut">
              <a:rPr lang="sv-SE" smtClean="0"/>
              <a:pPr/>
              <a:t>2023-09-06</a:t>
            </a:fld>
            <a:endParaRPr lang="sv-SE"/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2"/>
          </p:nvPr>
        </p:nvSpPr>
        <p:spPr>
          <a:xfrm>
            <a:off x="0" y="9432290"/>
            <a:ext cx="2943947" cy="497296"/>
          </a:xfrm>
          <a:prstGeom prst="rect">
            <a:avLst/>
          </a:prstGeom>
        </p:spPr>
        <p:txBody>
          <a:bodyPr vert="horz" lIns="101361" tIns="50681" rIns="101361" bIns="50681" rtlCol="0" anchor="b"/>
          <a:lstStyle>
            <a:lvl1pPr algn="l">
              <a:defRPr sz="1300"/>
            </a:lvl1pPr>
          </a:lstStyle>
          <a:p>
            <a:endParaRPr lang="sv-SE"/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3"/>
          </p:nvPr>
        </p:nvSpPr>
        <p:spPr>
          <a:xfrm>
            <a:off x="3848869" y="9432290"/>
            <a:ext cx="2943947" cy="497296"/>
          </a:xfrm>
          <a:prstGeom prst="rect">
            <a:avLst/>
          </a:prstGeom>
        </p:spPr>
        <p:txBody>
          <a:bodyPr vert="horz" lIns="101361" tIns="50681" rIns="101361" bIns="50681" rtlCol="0" anchor="b"/>
          <a:lstStyle>
            <a:lvl1pPr algn="r">
              <a:defRPr sz="1300"/>
            </a:lvl1pPr>
          </a:lstStyle>
          <a:p>
            <a:fld id="{3B7895A1-36BB-4A5A-A2AF-EE41160F7321}" type="slidenum">
              <a:rPr lang="sv-SE" smtClean="0"/>
              <a:pPr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0568526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44283" cy="496570"/>
          </a:xfrm>
          <a:prstGeom prst="rect">
            <a:avLst/>
          </a:prstGeom>
        </p:spPr>
        <p:txBody>
          <a:bodyPr vert="horz" lIns="95565" tIns="47783" rIns="95565" bIns="47783" rtlCol="0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idx="1"/>
          </p:nvPr>
        </p:nvSpPr>
        <p:spPr>
          <a:xfrm>
            <a:off x="3848645" y="1"/>
            <a:ext cx="2944283" cy="496570"/>
          </a:xfrm>
          <a:prstGeom prst="rect">
            <a:avLst/>
          </a:prstGeom>
        </p:spPr>
        <p:txBody>
          <a:bodyPr vert="horz" lIns="95565" tIns="47783" rIns="95565" bIns="47783" rtlCol="0"/>
          <a:lstStyle>
            <a:lvl1pPr algn="r">
              <a:defRPr sz="1200"/>
            </a:lvl1pPr>
          </a:lstStyle>
          <a:p>
            <a:fld id="{00F28322-9E50-4BFC-ADA5-24FE44B8EB92}" type="datetimeFigureOut">
              <a:rPr lang="sv-SE" smtClean="0"/>
              <a:pPr/>
              <a:t>2023-09-06</a:t>
            </a:fld>
            <a:endParaRPr lang="sv-SE"/>
          </a:p>
        </p:txBody>
      </p:sp>
      <p:sp>
        <p:nvSpPr>
          <p:cNvPr id="4" name="Platshållare för bildobjekt 3"/>
          <p:cNvSpPr>
            <a:spLocks noGrp="1" noRot="1" noChangeAspect="1"/>
          </p:cNvSpPr>
          <p:nvPr>
            <p:ph type="sldImg" idx="2"/>
          </p:nvPr>
        </p:nvSpPr>
        <p:spPr>
          <a:xfrm>
            <a:off x="915988" y="746125"/>
            <a:ext cx="4962525" cy="37226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5565" tIns="47783" rIns="95565" bIns="47783" rtlCol="0" anchor="ctr"/>
          <a:lstStyle/>
          <a:p>
            <a:endParaRPr lang="sv-SE"/>
          </a:p>
        </p:txBody>
      </p:sp>
      <p:sp>
        <p:nvSpPr>
          <p:cNvPr id="5" name="Platshållare för anteckningar 4"/>
          <p:cNvSpPr>
            <a:spLocks noGrp="1"/>
          </p:cNvSpPr>
          <p:nvPr>
            <p:ph type="body" sz="quarter" idx="3"/>
          </p:nvPr>
        </p:nvSpPr>
        <p:spPr>
          <a:xfrm>
            <a:off x="679450" y="4717415"/>
            <a:ext cx="5435600" cy="4469130"/>
          </a:xfrm>
          <a:prstGeom prst="rect">
            <a:avLst/>
          </a:prstGeom>
        </p:spPr>
        <p:txBody>
          <a:bodyPr vert="horz" lIns="95565" tIns="47783" rIns="95565" bIns="47783" rtlCol="0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4"/>
          </p:nvPr>
        </p:nvSpPr>
        <p:spPr>
          <a:xfrm>
            <a:off x="0" y="9433107"/>
            <a:ext cx="2944283" cy="496570"/>
          </a:xfrm>
          <a:prstGeom prst="rect">
            <a:avLst/>
          </a:prstGeom>
        </p:spPr>
        <p:txBody>
          <a:bodyPr vert="horz" lIns="95565" tIns="47783" rIns="95565" bIns="47783" rtlCol="0" anchor="b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5"/>
          </p:nvPr>
        </p:nvSpPr>
        <p:spPr>
          <a:xfrm>
            <a:off x="3848645" y="9433107"/>
            <a:ext cx="2944283" cy="496570"/>
          </a:xfrm>
          <a:prstGeom prst="rect">
            <a:avLst/>
          </a:prstGeom>
        </p:spPr>
        <p:txBody>
          <a:bodyPr vert="horz" lIns="95565" tIns="47783" rIns="95565" bIns="47783" rtlCol="0" anchor="b"/>
          <a:lstStyle>
            <a:lvl1pPr algn="r">
              <a:defRPr sz="1200"/>
            </a:lvl1pPr>
          </a:lstStyle>
          <a:p>
            <a:fld id="{D4045FB0-5EAC-49C2-A7A1-C763FDD81356}" type="slidenum">
              <a:rPr lang="sv-SE" smtClean="0"/>
              <a:pPr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88237637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045FB0-5EAC-49C2-A7A1-C763FDD81356}" type="slidenum">
              <a:rPr lang="sv-SE" smtClean="0"/>
              <a:pPr/>
              <a:t>1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77142173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4045FB0-5EAC-49C2-A7A1-C763FDD81356}" type="slidenum">
              <a:rPr lang="sv-SE" smtClean="0"/>
              <a:pPr/>
              <a:t>15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98661601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ktangel 15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9" name="Platshållare för bild 8"/>
          <p:cNvSpPr>
            <a:spLocks noGrp="1"/>
          </p:cNvSpPr>
          <p:nvPr>
            <p:ph type="pic" sz="quarter" idx="13"/>
          </p:nvPr>
        </p:nvSpPr>
        <p:spPr>
          <a:xfrm>
            <a:off x="0" y="4173579"/>
            <a:ext cx="9147600" cy="2684421"/>
          </a:xfrm>
          <a:custGeom>
            <a:avLst/>
            <a:gdLst>
              <a:gd name="connsiteX0" fmla="*/ 0 w 9147600"/>
              <a:gd name="connsiteY0" fmla="*/ 0 h 2708275"/>
              <a:gd name="connsiteX1" fmla="*/ 9147600 w 9147600"/>
              <a:gd name="connsiteY1" fmla="*/ 0 h 2708275"/>
              <a:gd name="connsiteX2" fmla="*/ 9147600 w 9147600"/>
              <a:gd name="connsiteY2" fmla="*/ 2708275 h 2708275"/>
              <a:gd name="connsiteX3" fmla="*/ 0 w 9147600"/>
              <a:gd name="connsiteY3" fmla="*/ 2708275 h 2708275"/>
              <a:gd name="connsiteX4" fmla="*/ 0 w 9147600"/>
              <a:gd name="connsiteY4" fmla="*/ 0 h 2708275"/>
              <a:gd name="connsiteX0" fmla="*/ 15903 w 9147600"/>
              <a:gd name="connsiteY0" fmla="*/ 2313829 h 2708275"/>
              <a:gd name="connsiteX1" fmla="*/ 9147600 w 9147600"/>
              <a:gd name="connsiteY1" fmla="*/ 0 h 2708275"/>
              <a:gd name="connsiteX2" fmla="*/ 9147600 w 9147600"/>
              <a:gd name="connsiteY2" fmla="*/ 2708275 h 2708275"/>
              <a:gd name="connsiteX3" fmla="*/ 0 w 9147600"/>
              <a:gd name="connsiteY3" fmla="*/ 2708275 h 2708275"/>
              <a:gd name="connsiteX4" fmla="*/ 15903 w 9147600"/>
              <a:gd name="connsiteY4" fmla="*/ 2313829 h 2708275"/>
              <a:gd name="connsiteX0" fmla="*/ 0 w 9155551"/>
              <a:gd name="connsiteY0" fmla="*/ 2313829 h 2708275"/>
              <a:gd name="connsiteX1" fmla="*/ 9155551 w 9155551"/>
              <a:gd name="connsiteY1" fmla="*/ 0 h 2708275"/>
              <a:gd name="connsiteX2" fmla="*/ 9155551 w 9155551"/>
              <a:gd name="connsiteY2" fmla="*/ 2708275 h 2708275"/>
              <a:gd name="connsiteX3" fmla="*/ 7951 w 9155551"/>
              <a:gd name="connsiteY3" fmla="*/ 2708275 h 2708275"/>
              <a:gd name="connsiteX4" fmla="*/ 0 w 9155551"/>
              <a:gd name="connsiteY4" fmla="*/ 2313829 h 2708275"/>
              <a:gd name="connsiteX0" fmla="*/ 0 w 9155551"/>
              <a:gd name="connsiteY0" fmla="*/ 2289975 h 2684421"/>
              <a:gd name="connsiteX1" fmla="*/ 9139649 w 9155551"/>
              <a:gd name="connsiteY1" fmla="*/ 0 h 2684421"/>
              <a:gd name="connsiteX2" fmla="*/ 9155551 w 9155551"/>
              <a:gd name="connsiteY2" fmla="*/ 2684421 h 2684421"/>
              <a:gd name="connsiteX3" fmla="*/ 7951 w 9155551"/>
              <a:gd name="connsiteY3" fmla="*/ 2684421 h 2684421"/>
              <a:gd name="connsiteX4" fmla="*/ 0 w 9155551"/>
              <a:gd name="connsiteY4" fmla="*/ 2289975 h 2684421"/>
              <a:gd name="connsiteX0" fmla="*/ 0 w 9155551"/>
              <a:gd name="connsiteY0" fmla="*/ 2289975 h 2684421"/>
              <a:gd name="connsiteX1" fmla="*/ 9139649 w 9155551"/>
              <a:gd name="connsiteY1" fmla="*/ 0 h 2684421"/>
              <a:gd name="connsiteX2" fmla="*/ 9155551 w 9155551"/>
              <a:gd name="connsiteY2" fmla="*/ 2684421 h 2684421"/>
              <a:gd name="connsiteX3" fmla="*/ 7951 w 9155551"/>
              <a:gd name="connsiteY3" fmla="*/ 2684421 h 2684421"/>
              <a:gd name="connsiteX4" fmla="*/ 0 w 9155551"/>
              <a:gd name="connsiteY4" fmla="*/ 2289975 h 2684421"/>
              <a:gd name="connsiteX0" fmla="*/ 1 w 9147600"/>
              <a:gd name="connsiteY0" fmla="*/ 2337683 h 2684421"/>
              <a:gd name="connsiteX1" fmla="*/ 9131698 w 9147600"/>
              <a:gd name="connsiteY1" fmla="*/ 0 h 2684421"/>
              <a:gd name="connsiteX2" fmla="*/ 9147600 w 9147600"/>
              <a:gd name="connsiteY2" fmla="*/ 2684421 h 2684421"/>
              <a:gd name="connsiteX3" fmla="*/ 0 w 9147600"/>
              <a:gd name="connsiteY3" fmla="*/ 2684421 h 2684421"/>
              <a:gd name="connsiteX4" fmla="*/ 1 w 9147600"/>
              <a:gd name="connsiteY4" fmla="*/ 2337683 h 26844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47600" h="2684421">
                <a:moveTo>
                  <a:pt x="1" y="2337683"/>
                </a:moveTo>
                <a:lnTo>
                  <a:pt x="9131698" y="0"/>
                </a:lnTo>
                <a:cubicBezTo>
                  <a:pt x="9136999" y="894807"/>
                  <a:pt x="9142299" y="1789614"/>
                  <a:pt x="9147600" y="2684421"/>
                </a:cubicBezTo>
                <a:lnTo>
                  <a:pt x="0" y="2684421"/>
                </a:lnTo>
                <a:cubicBezTo>
                  <a:pt x="0" y="2568842"/>
                  <a:pt x="1" y="2453262"/>
                  <a:pt x="1" y="2337683"/>
                </a:cubicBezTo>
                <a:close/>
              </a:path>
            </a:pathLst>
          </a:custGeom>
          <a:solidFill>
            <a:srgbClr val="A5ACAF"/>
          </a:solidFill>
        </p:spPr>
        <p:txBody>
          <a:bodyPr anchor="b" anchorCtr="0"/>
          <a:lstStyle>
            <a:lvl1pPr marL="0" indent="0" algn="r">
              <a:buNone/>
              <a:defRPr b="0"/>
            </a:lvl1pPr>
          </a:lstStyle>
          <a:p>
            <a:r>
              <a:rPr lang="sv-SE" dirty="0"/>
              <a:t>Klicka på ikonen för att lägga till en bild</a:t>
            </a:r>
          </a:p>
        </p:txBody>
      </p:sp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784342" y="2059055"/>
            <a:ext cx="7772400" cy="1104900"/>
          </a:xfrm>
        </p:spPr>
        <p:txBody>
          <a:bodyPr/>
          <a:lstStyle>
            <a:lvl1pPr>
              <a:defRPr sz="2600">
                <a:solidFill>
                  <a:srgbClr val="E98300"/>
                </a:solidFill>
              </a:defRPr>
            </a:lvl1pPr>
          </a:lstStyle>
          <a:p>
            <a:r>
              <a:rPr lang="sv-SE"/>
              <a:t>Klicka här för att ändra format</a:t>
            </a:r>
            <a:endParaRPr lang="sv-SE" dirty="0"/>
          </a:p>
        </p:txBody>
      </p:sp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>
          <a:xfrm>
            <a:off x="801688" y="4266501"/>
            <a:ext cx="5858518" cy="232375"/>
          </a:xfrm>
        </p:spPr>
        <p:txBody>
          <a:bodyPr/>
          <a:lstStyle>
            <a:lvl1pPr marL="0" indent="0" algn="l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/>
              <a:t>Klicka här för att ändra format på underrubrik i bakgrunden</a:t>
            </a:r>
            <a:endParaRPr lang="sv-SE" dirty="0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>
          <a:xfrm>
            <a:off x="817590" y="5380362"/>
            <a:ext cx="1152128" cy="267235"/>
          </a:xfrm>
          <a:prstGeom prst="rect">
            <a:avLst/>
          </a:prstGeom>
        </p:spPr>
        <p:txBody>
          <a:bodyPr/>
          <a:lstStyle>
            <a:lvl1pPr>
              <a:defRPr sz="900" b="1">
                <a:solidFill>
                  <a:srgbClr val="FFFFFF"/>
                </a:solidFill>
              </a:defRPr>
            </a:lvl1pPr>
          </a:lstStyle>
          <a:p>
            <a:endParaRPr lang="sv-SE"/>
          </a:p>
        </p:txBody>
      </p:sp>
      <p:sp>
        <p:nvSpPr>
          <p:cNvPr id="14" name="Platshållare för text 13"/>
          <p:cNvSpPr>
            <a:spLocks noGrp="1"/>
          </p:cNvSpPr>
          <p:nvPr>
            <p:ph type="body" sz="quarter" idx="14"/>
          </p:nvPr>
        </p:nvSpPr>
        <p:spPr>
          <a:xfrm>
            <a:off x="801688" y="4475023"/>
            <a:ext cx="5858544" cy="722312"/>
          </a:xfrm>
        </p:spPr>
        <p:txBody>
          <a:bodyPr/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rgbClr val="FFFFFF"/>
                </a:solidFill>
              </a:defRPr>
            </a:lvl1pPr>
            <a:lvl2pPr marL="285750" indent="0">
              <a:buNone/>
              <a:defRPr sz="1400">
                <a:solidFill>
                  <a:schemeClr val="bg2"/>
                </a:solidFill>
              </a:defRPr>
            </a:lvl2pPr>
            <a:lvl3pPr marL="539750" indent="0">
              <a:buNone/>
              <a:defRPr sz="1400">
                <a:solidFill>
                  <a:schemeClr val="bg2"/>
                </a:solidFill>
              </a:defRPr>
            </a:lvl3pPr>
            <a:lvl4pPr marL="723900" indent="0">
              <a:buNone/>
              <a:defRPr sz="1400">
                <a:solidFill>
                  <a:schemeClr val="bg2"/>
                </a:solidFill>
              </a:defRPr>
            </a:lvl4pPr>
            <a:lvl5pPr marL="927100" indent="0">
              <a:buNone/>
              <a:defRPr sz="1400">
                <a:solidFill>
                  <a:schemeClr val="bg2"/>
                </a:solidFill>
              </a:defRPr>
            </a:lvl5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pic>
        <p:nvPicPr>
          <p:cNvPr id="5" name="Bildobjekt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1214" y="800439"/>
            <a:ext cx="2592000" cy="5441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62369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Rubrik, text och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03844" y="687600"/>
            <a:ext cx="6957444" cy="1296144"/>
          </a:xfrm>
        </p:spPr>
        <p:txBody>
          <a:bodyPr/>
          <a:lstStyle/>
          <a:p>
            <a:r>
              <a:rPr lang="sv-SE"/>
              <a:t>Klicka här för att ändra format</a:t>
            </a:r>
            <a:endParaRPr lang="sv-SE" dirty="0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1DABF-CD59-47A1-8187-10F3203EF599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8" name="Platshållare för innehåll 7"/>
          <p:cNvSpPr>
            <a:spLocks noGrp="1"/>
          </p:cNvSpPr>
          <p:nvPr>
            <p:ph sz="quarter" idx="13"/>
          </p:nvPr>
        </p:nvSpPr>
        <p:spPr>
          <a:xfrm>
            <a:off x="4224016" y="2059200"/>
            <a:ext cx="3537272" cy="3165227"/>
          </a:xfrm>
        </p:spPr>
        <p:txBody>
          <a:bodyPr/>
          <a:lstStyle>
            <a:lvl1pPr>
              <a:spcBef>
                <a:spcPts val="800"/>
              </a:spcBef>
              <a:defRPr/>
            </a:lvl1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9" name="Platshållare för bild 8"/>
          <p:cNvSpPr>
            <a:spLocks noGrp="1"/>
          </p:cNvSpPr>
          <p:nvPr>
            <p:ph type="pic" sz="quarter" idx="14"/>
          </p:nvPr>
        </p:nvSpPr>
        <p:spPr>
          <a:xfrm>
            <a:off x="801688" y="2127600"/>
            <a:ext cx="3299791" cy="3441117"/>
          </a:xfrm>
        </p:spPr>
        <p:txBody>
          <a:bodyPr/>
          <a:lstStyle>
            <a:lvl1pPr marL="0" indent="0">
              <a:buNone/>
              <a:defRPr b="0"/>
            </a:lvl1pPr>
          </a:lstStyle>
          <a:p>
            <a:r>
              <a:rPr lang="sv-SE"/>
              <a:t>Klicka på ikonen för att lägga till en bild</a:t>
            </a:r>
            <a:endParaRPr lang="sv-SE" dirty="0"/>
          </a:p>
        </p:txBody>
      </p:sp>
      <p:sp>
        <p:nvSpPr>
          <p:cNvPr id="11" name="textruta 10"/>
          <p:cNvSpPr txBox="1"/>
          <p:nvPr userDrawn="1"/>
        </p:nvSpPr>
        <p:spPr>
          <a:xfrm>
            <a:off x="9277349" y="2647950"/>
            <a:ext cx="125730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sv-SE" sz="1000" b="1"/>
              <a:t>Punktlista nivå 1:</a:t>
            </a:r>
          </a:p>
          <a:p>
            <a:pPr algn="l"/>
            <a:r>
              <a:rPr lang="sv-SE" sz="1000"/>
              <a:t>Century Gothic,</a:t>
            </a:r>
            <a:br>
              <a:rPr lang="sv-SE" sz="1000"/>
            </a:br>
            <a:r>
              <a:rPr lang="sv-SE" sz="1000"/>
              <a:t>bold 19pt</a:t>
            </a:r>
          </a:p>
          <a:p>
            <a:pPr algn="l"/>
            <a:r>
              <a:rPr lang="sv-SE" sz="1000" b="1"/>
              <a:t>Nivå 2:</a:t>
            </a:r>
          </a:p>
          <a:p>
            <a:pPr algn="l"/>
            <a:r>
              <a:rPr lang="sv-SE" sz="1000"/>
              <a:t>Century Gothic normal 19pt</a:t>
            </a:r>
          </a:p>
        </p:txBody>
      </p:sp>
      <p:sp>
        <p:nvSpPr>
          <p:cNvPr id="15" name="Platshållare för text 11"/>
          <p:cNvSpPr>
            <a:spLocks noGrp="1"/>
          </p:cNvSpPr>
          <p:nvPr>
            <p:ph type="body" sz="quarter" idx="15"/>
          </p:nvPr>
        </p:nvSpPr>
        <p:spPr>
          <a:xfrm>
            <a:off x="4335464" y="5221275"/>
            <a:ext cx="3422236" cy="367200"/>
          </a:xfrm>
        </p:spPr>
        <p:txBody>
          <a:bodyPr anchor="b" anchorCtr="0"/>
          <a:lstStyle>
            <a:lvl1pPr marL="0" indent="0" algn="l">
              <a:spcBef>
                <a:spcPts val="0"/>
              </a:spcBef>
              <a:spcAft>
                <a:spcPts val="0"/>
              </a:spcAft>
              <a:buNone/>
              <a:defRPr sz="900" b="0" i="1"/>
            </a:lvl1pPr>
            <a:lvl2pPr marL="285750" indent="0">
              <a:buNone/>
              <a:defRPr sz="900"/>
            </a:lvl2pPr>
            <a:lvl3pPr marL="539750" indent="0">
              <a:buNone/>
              <a:defRPr sz="900"/>
            </a:lvl3pPr>
            <a:lvl4pPr marL="723900" indent="0">
              <a:buNone/>
              <a:defRPr sz="900"/>
            </a:lvl4pPr>
            <a:lvl5pPr marL="927100" indent="0">
              <a:buNone/>
              <a:defRPr sz="900"/>
            </a:lvl5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10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2709081" y="6295894"/>
            <a:ext cx="4054705" cy="26723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900">
                <a:solidFill>
                  <a:schemeClr val="accent4"/>
                </a:solidFill>
              </a:defRPr>
            </a:lvl1pPr>
          </a:lstStyle>
          <a:p>
            <a:r>
              <a:rPr lang="sv-SE" dirty="0"/>
              <a:t>Källa: Socialstyrelsen, Vad tycker de äldre om äldreomsorgen? 2015</a:t>
            </a:r>
          </a:p>
        </p:txBody>
      </p:sp>
    </p:spTree>
    <p:extLst>
      <p:ext uri="{BB962C8B-B14F-4D97-AF65-F5344CB8AC3E}">
        <p14:creationId xmlns:p14="http://schemas.microsoft.com/office/powerpoint/2010/main" val="4901632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03844" y="687600"/>
            <a:ext cx="6957444" cy="1296144"/>
          </a:xfrm>
        </p:spPr>
        <p:txBody>
          <a:bodyPr/>
          <a:lstStyle/>
          <a:p>
            <a:r>
              <a:rPr lang="sv-SE"/>
              <a:t>Klicka här för att ändra format</a:t>
            </a:r>
            <a:endParaRPr lang="sv-SE" dirty="0"/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1DABF-CD59-47A1-8187-10F3203EF599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6" name="textruta 5"/>
          <p:cNvSpPr txBox="1"/>
          <p:nvPr userDrawn="1"/>
        </p:nvSpPr>
        <p:spPr>
          <a:xfrm>
            <a:off x="-1333501" y="1209675"/>
            <a:ext cx="1257302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sv-SE" sz="1000" b="1"/>
              <a:t>Rubrik:</a:t>
            </a:r>
          </a:p>
          <a:p>
            <a:pPr algn="r"/>
            <a:r>
              <a:rPr lang="sv-SE" sz="1000"/>
              <a:t>Century Gothic,</a:t>
            </a:r>
            <a:br>
              <a:rPr lang="sv-SE" sz="1000"/>
            </a:br>
            <a:r>
              <a:rPr lang="sv-SE" sz="1000"/>
              <a:t>bold 33pt</a:t>
            </a:r>
          </a:p>
        </p:txBody>
      </p:sp>
      <p:sp>
        <p:nvSpPr>
          <p:cNvPr id="7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2709081" y="6295894"/>
            <a:ext cx="4054705" cy="26723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900">
                <a:solidFill>
                  <a:schemeClr val="accent4"/>
                </a:solidFill>
              </a:defRPr>
            </a:lvl1pPr>
          </a:lstStyle>
          <a:p>
            <a:r>
              <a:rPr lang="sv-SE" dirty="0"/>
              <a:t>Källa: Socialstyrelsen, Vad tycker de äldre om äldreomsorgen? 2015</a:t>
            </a:r>
          </a:p>
        </p:txBody>
      </p:sp>
    </p:spTree>
    <p:extLst>
      <p:ext uri="{BB962C8B-B14F-4D97-AF65-F5344CB8AC3E}">
        <p14:creationId xmlns:p14="http://schemas.microsoft.com/office/powerpoint/2010/main" val="426563177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och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03844" y="687600"/>
            <a:ext cx="6828537" cy="1296144"/>
          </a:xfrm>
        </p:spPr>
        <p:txBody>
          <a:bodyPr/>
          <a:lstStyle/>
          <a:p>
            <a:r>
              <a:rPr lang="sv-SE"/>
              <a:t>Klicka här för att ändra format</a:t>
            </a:r>
            <a:endParaRPr lang="sv-SE" dirty="0"/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1DABF-CD59-47A1-8187-10F3203EF599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8" name="Platshållare för bild 7"/>
          <p:cNvSpPr>
            <a:spLocks noGrp="1"/>
          </p:cNvSpPr>
          <p:nvPr>
            <p:ph type="pic" sz="quarter" idx="13"/>
          </p:nvPr>
        </p:nvSpPr>
        <p:spPr>
          <a:xfrm>
            <a:off x="801688" y="2074072"/>
            <a:ext cx="6832600" cy="3438525"/>
          </a:xfrm>
        </p:spPr>
        <p:txBody>
          <a:bodyPr/>
          <a:lstStyle>
            <a:lvl1pPr marL="0" indent="0">
              <a:buNone/>
              <a:defRPr b="0"/>
            </a:lvl1pPr>
          </a:lstStyle>
          <a:p>
            <a:r>
              <a:rPr lang="sv-SE"/>
              <a:t>Klicka på ikonen för att lägga till en bild</a:t>
            </a:r>
          </a:p>
        </p:txBody>
      </p:sp>
      <p:sp>
        <p:nvSpPr>
          <p:cNvPr id="9" name="Platshållare för text 11"/>
          <p:cNvSpPr>
            <a:spLocks noGrp="1"/>
          </p:cNvSpPr>
          <p:nvPr>
            <p:ph type="body" sz="quarter" idx="15"/>
          </p:nvPr>
        </p:nvSpPr>
        <p:spPr>
          <a:xfrm>
            <a:off x="4324928" y="5612277"/>
            <a:ext cx="3312220" cy="153853"/>
          </a:xfrm>
        </p:spPr>
        <p:txBody>
          <a:bodyPr/>
          <a:lstStyle>
            <a:lvl1pPr marL="0" indent="0" algn="r">
              <a:spcBef>
                <a:spcPts val="0"/>
              </a:spcBef>
              <a:spcAft>
                <a:spcPts val="0"/>
              </a:spcAft>
              <a:buNone/>
              <a:defRPr sz="900" b="0" i="1"/>
            </a:lvl1pPr>
            <a:lvl2pPr marL="285750" indent="0">
              <a:buNone/>
              <a:defRPr sz="900"/>
            </a:lvl2pPr>
            <a:lvl3pPr marL="539750" indent="0">
              <a:buNone/>
              <a:defRPr sz="900"/>
            </a:lvl3pPr>
            <a:lvl4pPr marL="723900" indent="0">
              <a:buNone/>
              <a:defRPr sz="900"/>
            </a:lvl4pPr>
            <a:lvl5pPr marL="927100" indent="0">
              <a:buNone/>
              <a:defRPr sz="900"/>
            </a:lvl5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11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2709081" y="6295894"/>
            <a:ext cx="4054705" cy="26723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900">
                <a:solidFill>
                  <a:schemeClr val="accent4"/>
                </a:solidFill>
              </a:defRPr>
            </a:lvl1pPr>
          </a:lstStyle>
          <a:p>
            <a:r>
              <a:rPr lang="sv-SE" dirty="0"/>
              <a:t>Källa: Socialstyrelsen, Vad tycker de äldre om äldreomsorgen? 2015</a:t>
            </a:r>
          </a:p>
        </p:txBody>
      </p:sp>
    </p:spTree>
    <p:extLst>
      <p:ext uri="{BB962C8B-B14F-4D97-AF65-F5344CB8AC3E}">
        <p14:creationId xmlns:p14="http://schemas.microsoft.com/office/powerpoint/2010/main" val="256971595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Rubrik och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03844" y="687600"/>
            <a:ext cx="6828537" cy="1296144"/>
          </a:xfrm>
        </p:spPr>
        <p:txBody>
          <a:bodyPr/>
          <a:lstStyle/>
          <a:p>
            <a:r>
              <a:rPr lang="sv-SE"/>
              <a:t>Klicka här för att ändra format</a:t>
            </a:r>
            <a:endParaRPr lang="sv-SE" dirty="0"/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1DABF-CD59-47A1-8187-10F3203EF599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8" name="Platshållare för bild 7"/>
          <p:cNvSpPr>
            <a:spLocks noGrp="1"/>
          </p:cNvSpPr>
          <p:nvPr>
            <p:ph type="pic" sz="quarter" idx="13"/>
          </p:nvPr>
        </p:nvSpPr>
        <p:spPr>
          <a:xfrm>
            <a:off x="0" y="2066925"/>
            <a:ext cx="9144000" cy="3438525"/>
          </a:xfrm>
        </p:spPr>
        <p:txBody>
          <a:bodyPr/>
          <a:lstStyle>
            <a:lvl1pPr marL="0" indent="0">
              <a:buNone/>
              <a:defRPr b="0"/>
            </a:lvl1pPr>
          </a:lstStyle>
          <a:p>
            <a:r>
              <a:rPr lang="sv-SE"/>
              <a:t>Klicka på ikonen för att lägga till en bild</a:t>
            </a:r>
          </a:p>
        </p:txBody>
      </p:sp>
      <p:sp>
        <p:nvSpPr>
          <p:cNvPr id="13" name="Platshållare för text 11"/>
          <p:cNvSpPr>
            <a:spLocks noGrp="1"/>
          </p:cNvSpPr>
          <p:nvPr>
            <p:ph type="body" sz="quarter" idx="15"/>
          </p:nvPr>
        </p:nvSpPr>
        <p:spPr>
          <a:xfrm>
            <a:off x="4324928" y="5612277"/>
            <a:ext cx="3312220" cy="153853"/>
          </a:xfrm>
        </p:spPr>
        <p:txBody>
          <a:bodyPr/>
          <a:lstStyle>
            <a:lvl1pPr marL="0" indent="0" algn="r">
              <a:spcBef>
                <a:spcPts val="0"/>
              </a:spcBef>
              <a:spcAft>
                <a:spcPts val="0"/>
              </a:spcAft>
              <a:buNone/>
              <a:defRPr sz="900" b="0" i="1"/>
            </a:lvl1pPr>
            <a:lvl2pPr marL="285750" indent="0">
              <a:buNone/>
              <a:defRPr sz="900"/>
            </a:lvl2pPr>
            <a:lvl3pPr marL="539750" indent="0">
              <a:buNone/>
              <a:defRPr sz="900"/>
            </a:lvl3pPr>
            <a:lvl4pPr marL="723900" indent="0">
              <a:buNone/>
              <a:defRPr sz="900"/>
            </a:lvl4pPr>
            <a:lvl5pPr marL="927100" indent="0">
              <a:buNone/>
              <a:defRPr sz="900"/>
            </a:lvl5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9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2709081" y="6295894"/>
            <a:ext cx="4054705" cy="26723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900">
                <a:solidFill>
                  <a:schemeClr val="accent4"/>
                </a:solidFill>
              </a:defRPr>
            </a:lvl1pPr>
          </a:lstStyle>
          <a:p>
            <a:r>
              <a:rPr lang="sv-SE" dirty="0"/>
              <a:t>Källa: Socialstyrelsen, Vad tycker de äldre om äldreomsorgen? 2015</a:t>
            </a:r>
          </a:p>
        </p:txBody>
      </p:sp>
    </p:spTree>
    <p:extLst>
      <p:ext uri="{BB962C8B-B14F-4D97-AF65-F5344CB8AC3E}">
        <p14:creationId xmlns:p14="http://schemas.microsoft.com/office/powerpoint/2010/main" val="279228031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, text och bild hög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03844" y="687600"/>
            <a:ext cx="6828537" cy="1296144"/>
          </a:xfrm>
        </p:spPr>
        <p:txBody>
          <a:bodyPr/>
          <a:lstStyle/>
          <a:p>
            <a:r>
              <a:rPr lang="sv-SE"/>
              <a:t>Klicka här för att ändra format</a:t>
            </a:r>
            <a:endParaRPr lang="sv-SE" dirty="0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1DABF-CD59-47A1-8187-10F3203EF599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8" name="Platshållare för innehåll 7"/>
          <p:cNvSpPr>
            <a:spLocks noGrp="1"/>
          </p:cNvSpPr>
          <p:nvPr>
            <p:ph sz="quarter" idx="13"/>
          </p:nvPr>
        </p:nvSpPr>
        <p:spPr>
          <a:xfrm>
            <a:off x="801688" y="2059200"/>
            <a:ext cx="3410272" cy="3712950"/>
          </a:xfrm>
        </p:spPr>
        <p:txBody>
          <a:bodyPr/>
          <a:lstStyle>
            <a:lvl1pPr>
              <a:spcBef>
                <a:spcPts val="800"/>
              </a:spcBef>
              <a:defRPr/>
            </a:lvl1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9" name="Platshållare för bild 8"/>
          <p:cNvSpPr>
            <a:spLocks noGrp="1"/>
          </p:cNvSpPr>
          <p:nvPr>
            <p:ph type="pic" sz="quarter" idx="14"/>
          </p:nvPr>
        </p:nvSpPr>
        <p:spPr>
          <a:xfrm>
            <a:off x="4325509" y="2127600"/>
            <a:ext cx="4818491" cy="3439984"/>
          </a:xfrm>
        </p:spPr>
        <p:txBody>
          <a:bodyPr/>
          <a:lstStyle>
            <a:lvl1pPr marL="0" indent="0">
              <a:buNone/>
              <a:defRPr b="0"/>
            </a:lvl1pPr>
          </a:lstStyle>
          <a:p>
            <a:r>
              <a:rPr lang="sv-SE"/>
              <a:t>Klicka på ikonen för att lägga till en bild</a:t>
            </a:r>
          </a:p>
        </p:txBody>
      </p:sp>
      <p:sp>
        <p:nvSpPr>
          <p:cNvPr id="12" name="Platshållare för text 11"/>
          <p:cNvSpPr>
            <a:spLocks noGrp="1"/>
          </p:cNvSpPr>
          <p:nvPr>
            <p:ph type="body" sz="quarter" idx="15"/>
          </p:nvPr>
        </p:nvSpPr>
        <p:spPr>
          <a:xfrm>
            <a:off x="630239" y="5221275"/>
            <a:ext cx="3422236" cy="367200"/>
          </a:xfrm>
        </p:spPr>
        <p:txBody>
          <a:bodyPr anchor="b" anchorCtr="0"/>
          <a:lstStyle>
            <a:lvl1pPr marL="0" indent="0" algn="r">
              <a:spcBef>
                <a:spcPts val="0"/>
              </a:spcBef>
              <a:spcAft>
                <a:spcPts val="0"/>
              </a:spcAft>
              <a:buNone/>
              <a:defRPr sz="900" b="0" i="1"/>
            </a:lvl1pPr>
            <a:lvl2pPr marL="285750" indent="0">
              <a:buNone/>
              <a:defRPr sz="900"/>
            </a:lvl2pPr>
            <a:lvl3pPr marL="539750" indent="0">
              <a:buNone/>
              <a:defRPr sz="900"/>
            </a:lvl3pPr>
            <a:lvl4pPr marL="723900" indent="0">
              <a:buNone/>
              <a:defRPr sz="900"/>
            </a:lvl4pPr>
            <a:lvl5pPr marL="927100" indent="0">
              <a:buNone/>
              <a:defRPr sz="900"/>
            </a:lvl5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10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2709081" y="6295894"/>
            <a:ext cx="4054705" cy="26723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900">
                <a:solidFill>
                  <a:schemeClr val="accent4"/>
                </a:solidFill>
              </a:defRPr>
            </a:lvl1pPr>
          </a:lstStyle>
          <a:p>
            <a:r>
              <a:rPr lang="sv-SE" dirty="0"/>
              <a:t>Källa: Socialstyrelsen, Vad tycker de äldre om äldreomsorgen? 2015</a:t>
            </a:r>
          </a:p>
        </p:txBody>
      </p:sp>
    </p:spTree>
    <p:extLst>
      <p:ext uri="{BB962C8B-B14F-4D97-AF65-F5344CB8AC3E}">
        <p14:creationId xmlns:p14="http://schemas.microsoft.com/office/powerpoint/2010/main" val="271981673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, text och bild vän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03844" y="687600"/>
            <a:ext cx="6828537" cy="1296144"/>
          </a:xfrm>
        </p:spPr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1DABF-CD59-47A1-8187-10F3203EF599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9" name="Platshållare för bild 8"/>
          <p:cNvSpPr>
            <a:spLocks noGrp="1"/>
          </p:cNvSpPr>
          <p:nvPr>
            <p:ph type="pic" sz="quarter" idx="14"/>
          </p:nvPr>
        </p:nvSpPr>
        <p:spPr>
          <a:xfrm>
            <a:off x="0" y="2127600"/>
            <a:ext cx="4094205" cy="3439984"/>
          </a:xfrm>
        </p:spPr>
        <p:txBody>
          <a:bodyPr/>
          <a:lstStyle>
            <a:lvl1pPr marL="0" indent="0">
              <a:buNone/>
              <a:defRPr b="0"/>
            </a:lvl1pPr>
          </a:lstStyle>
          <a:p>
            <a:r>
              <a:rPr lang="sv-SE"/>
              <a:t>Klicka på ikonen för att lägga till en bild</a:t>
            </a:r>
          </a:p>
        </p:txBody>
      </p:sp>
      <p:sp>
        <p:nvSpPr>
          <p:cNvPr id="12" name="Platshållare för innehåll 7"/>
          <p:cNvSpPr>
            <a:spLocks noGrp="1"/>
          </p:cNvSpPr>
          <p:nvPr>
            <p:ph sz="quarter" idx="13"/>
          </p:nvPr>
        </p:nvSpPr>
        <p:spPr>
          <a:xfrm>
            <a:off x="4224016" y="2059200"/>
            <a:ext cx="3410272" cy="3165227"/>
          </a:xfrm>
        </p:spPr>
        <p:txBody>
          <a:bodyPr/>
          <a:lstStyle>
            <a:lvl1pPr>
              <a:spcBef>
                <a:spcPts val="800"/>
              </a:spcBef>
              <a:defRPr/>
            </a:lvl1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11" name="Platshållare för text 11"/>
          <p:cNvSpPr>
            <a:spLocks noGrp="1"/>
          </p:cNvSpPr>
          <p:nvPr>
            <p:ph type="body" sz="quarter" idx="15"/>
          </p:nvPr>
        </p:nvSpPr>
        <p:spPr>
          <a:xfrm>
            <a:off x="4335464" y="5221275"/>
            <a:ext cx="3422236" cy="367200"/>
          </a:xfrm>
        </p:spPr>
        <p:txBody>
          <a:bodyPr anchor="b" anchorCtr="0"/>
          <a:lstStyle>
            <a:lvl1pPr marL="0" indent="0" algn="l">
              <a:spcBef>
                <a:spcPts val="0"/>
              </a:spcBef>
              <a:spcAft>
                <a:spcPts val="0"/>
              </a:spcAft>
              <a:buNone/>
              <a:defRPr sz="900" b="0" i="1"/>
            </a:lvl1pPr>
            <a:lvl2pPr marL="285750" indent="0">
              <a:buNone/>
              <a:defRPr sz="900"/>
            </a:lvl2pPr>
            <a:lvl3pPr marL="539750" indent="0">
              <a:buNone/>
              <a:defRPr sz="900"/>
            </a:lvl3pPr>
            <a:lvl4pPr marL="723900" indent="0">
              <a:buNone/>
              <a:defRPr sz="900"/>
            </a:lvl4pPr>
            <a:lvl5pPr marL="927100" indent="0">
              <a:buNone/>
              <a:defRPr sz="900"/>
            </a:lvl5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10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2709081" y="6295894"/>
            <a:ext cx="4054705" cy="26723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900">
                <a:solidFill>
                  <a:schemeClr val="accent4"/>
                </a:solidFill>
              </a:defRPr>
            </a:lvl1pPr>
          </a:lstStyle>
          <a:p>
            <a:r>
              <a:rPr lang="sv-SE" dirty="0"/>
              <a:t>Källa: Socialstyrelsen, Vad tycker de äldre om äldreomsorgen? 2015</a:t>
            </a:r>
          </a:p>
        </p:txBody>
      </p:sp>
    </p:spTree>
    <p:extLst>
      <p:ext uri="{BB962C8B-B14F-4D97-AF65-F5344CB8AC3E}">
        <p14:creationId xmlns:p14="http://schemas.microsoft.com/office/powerpoint/2010/main" val="221058839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tshållare för bild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1DABF-CD59-47A1-8187-10F3203EF599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2709081" y="6295894"/>
            <a:ext cx="4054705" cy="26723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900">
                <a:solidFill>
                  <a:schemeClr val="accent4"/>
                </a:solidFill>
              </a:defRPr>
            </a:lvl1pPr>
          </a:lstStyle>
          <a:p>
            <a:r>
              <a:rPr lang="sv-SE" dirty="0"/>
              <a:t>Källa: Socialstyrelsen, Vad tycker de äldre om äldreomsorgen? 2015</a:t>
            </a:r>
          </a:p>
        </p:txBody>
      </p:sp>
    </p:spTree>
    <p:extLst>
      <p:ext uri="{BB962C8B-B14F-4D97-AF65-F5344CB8AC3E}">
        <p14:creationId xmlns:p14="http://schemas.microsoft.com/office/powerpoint/2010/main" val="375541866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lutsi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ktangel 9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8" name="Rektangel 2"/>
          <p:cNvSpPr/>
          <p:nvPr userDrawn="1"/>
        </p:nvSpPr>
        <p:spPr>
          <a:xfrm>
            <a:off x="0" y="1543050"/>
            <a:ext cx="9144000" cy="5314950"/>
          </a:xfrm>
          <a:custGeom>
            <a:avLst/>
            <a:gdLst>
              <a:gd name="connsiteX0" fmla="*/ 0 w 9144000"/>
              <a:gd name="connsiteY0" fmla="*/ 0 h 5314950"/>
              <a:gd name="connsiteX1" fmla="*/ 9144000 w 9144000"/>
              <a:gd name="connsiteY1" fmla="*/ 0 h 5314950"/>
              <a:gd name="connsiteX2" fmla="*/ 9144000 w 9144000"/>
              <a:gd name="connsiteY2" fmla="*/ 5314950 h 5314950"/>
              <a:gd name="connsiteX3" fmla="*/ 0 w 9144000"/>
              <a:gd name="connsiteY3" fmla="*/ 5314950 h 5314950"/>
              <a:gd name="connsiteX4" fmla="*/ 0 w 9144000"/>
              <a:gd name="connsiteY4" fmla="*/ 0 h 5314950"/>
              <a:gd name="connsiteX0" fmla="*/ 0 w 9144000"/>
              <a:gd name="connsiteY0" fmla="*/ 2771775 h 5314950"/>
              <a:gd name="connsiteX1" fmla="*/ 9144000 w 9144000"/>
              <a:gd name="connsiteY1" fmla="*/ 0 h 5314950"/>
              <a:gd name="connsiteX2" fmla="*/ 9144000 w 9144000"/>
              <a:gd name="connsiteY2" fmla="*/ 5314950 h 5314950"/>
              <a:gd name="connsiteX3" fmla="*/ 0 w 9144000"/>
              <a:gd name="connsiteY3" fmla="*/ 5314950 h 5314950"/>
              <a:gd name="connsiteX4" fmla="*/ 0 w 9144000"/>
              <a:gd name="connsiteY4" fmla="*/ 2771775 h 5314950"/>
              <a:gd name="connsiteX0" fmla="*/ 0 w 9144000"/>
              <a:gd name="connsiteY0" fmla="*/ 2352675 h 5314950"/>
              <a:gd name="connsiteX1" fmla="*/ 9144000 w 9144000"/>
              <a:gd name="connsiteY1" fmla="*/ 0 h 5314950"/>
              <a:gd name="connsiteX2" fmla="*/ 9144000 w 9144000"/>
              <a:gd name="connsiteY2" fmla="*/ 5314950 h 5314950"/>
              <a:gd name="connsiteX3" fmla="*/ 0 w 9144000"/>
              <a:gd name="connsiteY3" fmla="*/ 5314950 h 5314950"/>
              <a:gd name="connsiteX4" fmla="*/ 0 w 9144000"/>
              <a:gd name="connsiteY4" fmla="*/ 2352675 h 53149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44000" h="5314950">
                <a:moveTo>
                  <a:pt x="0" y="2352675"/>
                </a:moveTo>
                <a:lnTo>
                  <a:pt x="9144000" y="0"/>
                </a:lnTo>
                <a:lnTo>
                  <a:pt x="9144000" y="5314950"/>
                </a:lnTo>
                <a:lnTo>
                  <a:pt x="0" y="5314950"/>
                </a:lnTo>
                <a:lnTo>
                  <a:pt x="0" y="2352675"/>
                </a:lnTo>
                <a:close/>
              </a:path>
            </a:pathLst>
          </a:custGeom>
          <a:solidFill>
            <a:srgbClr val="A5ACA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sz="1900">
              <a:solidFill>
                <a:schemeClr val="tx1"/>
              </a:solidFill>
            </a:endParaRPr>
          </a:p>
        </p:txBody>
      </p:sp>
      <p:pic>
        <p:nvPicPr>
          <p:cNvPr id="9" name="Bildobjekt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0800" y="6210000"/>
            <a:ext cx="1396800" cy="2932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635157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/>
              <a:t>Klicka här för att ändra format på underrubrik i bakgrunden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AF5A95-32EF-409C-BEAF-83729D5D1023}" type="datetimeFigureOut">
              <a:rPr lang="sv-SE" smtClean="0"/>
              <a:pPr/>
              <a:t>2023-09-06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CFB06B-3A26-4115-B288-AC5501425D00}" type="slidenum">
              <a:rPr lang="sv-SE" smtClean="0"/>
              <a:pPr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AF5A95-32EF-409C-BEAF-83729D5D1023}" type="datetimeFigureOut">
              <a:rPr lang="sv-SE" smtClean="0"/>
              <a:pPr/>
              <a:t>2023-09-06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CFB06B-3A26-4115-B288-AC5501425D00}" type="slidenum">
              <a:rPr lang="sv-SE" smtClean="0"/>
              <a:pPr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pitelsida med plats för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ktangel 9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9" name="Platshållare för bild 8"/>
          <p:cNvSpPr>
            <a:spLocks noGrp="1"/>
          </p:cNvSpPr>
          <p:nvPr>
            <p:ph type="pic" sz="quarter" idx="13"/>
          </p:nvPr>
        </p:nvSpPr>
        <p:spPr>
          <a:xfrm>
            <a:off x="0" y="1548841"/>
            <a:ext cx="9147600" cy="5309159"/>
          </a:xfrm>
          <a:custGeom>
            <a:avLst/>
            <a:gdLst>
              <a:gd name="connsiteX0" fmla="*/ 0 w 9147600"/>
              <a:gd name="connsiteY0" fmla="*/ 0 h 2708275"/>
              <a:gd name="connsiteX1" fmla="*/ 9147600 w 9147600"/>
              <a:gd name="connsiteY1" fmla="*/ 0 h 2708275"/>
              <a:gd name="connsiteX2" fmla="*/ 9147600 w 9147600"/>
              <a:gd name="connsiteY2" fmla="*/ 2708275 h 2708275"/>
              <a:gd name="connsiteX3" fmla="*/ 0 w 9147600"/>
              <a:gd name="connsiteY3" fmla="*/ 2708275 h 2708275"/>
              <a:gd name="connsiteX4" fmla="*/ 0 w 9147600"/>
              <a:gd name="connsiteY4" fmla="*/ 0 h 2708275"/>
              <a:gd name="connsiteX0" fmla="*/ 15903 w 9147600"/>
              <a:gd name="connsiteY0" fmla="*/ 2313829 h 2708275"/>
              <a:gd name="connsiteX1" fmla="*/ 9147600 w 9147600"/>
              <a:gd name="connsiteY1" fmla="*/ 0 h 2708275"/>
              <a:gd name="connsiteX2" fmla="*/ 9147600 w 9147600"/>
              <a:gd name="connsiteY2" fmla="*/ 2708275 h 2708275"/>
              <a:gd name="connsiteX3" fmla="*/ 0 w 9147600"/>
              <a:gd name="connsiteY3" fmla="*/ 2708275 h 2708275"/>
              <a:gd name="connsiteX4" fmla="*/ 15903 w 9147600"/>
              <a:gd name="connsiteY4" fmla="*/ 2313829 h 2708275"/>
              <a:gd name="connsiteX0" fmla="*/ 0 w 9155551"/>
              <a:gd name="connsiteY0" fmla="*/ 2313829 h 2708275"/>
              <a:gd name="connsiteX1" fmla="*/ 9155551 w 9155551"/>
              <a:gd name="connsiteY1" fmla="*/ 0 h 2708275"/>
              <a:gd name="connsiteX2" fmla="*/ 9155551 w 9155551"/>
              <a:gd name="connsiteY2" fmla="*/ 2708275 h 2708275"/>
              <a:gd name="connsiteX3" fmla="*/ 7951 w 9155551"/>
              <a:gd name="connsiteY3" fmla="*/ 2708275 h 2708275"/>
              <a:gd name="connsiteX4" fmla="*/ 0 w 9155551"/>
              <a:gd name="connsiteY4" fmla="*/ 2313829 h 2708275"/>
              <a:gd name="connsiteX0" fmla="*/ 0 w 9155551"/>
              <a:gd name="connsiteY0" fmla="*/ 2289975 h 2684421"/>
              <a:gd name="connsiteX1" fmla="*/ 9139649 w 9155551"/>
              <a:gd name="connsiteY1" fmla="*/ 0 h 2684421"/>
              <a:gd name="connsiteX2" fmla="*/ 9155551 w 9155551"/>
              <a:gd name="connsiteY2" fmla="*/ 2684421 h 2684421"/>
              <a:gd name="connsiteX3" fmla="*/ 7951 w 9155551"/>
              <a:gd name="connsiteY3" fmla="*/ 2684421 h 2684421"/>
              <a:gd name="connsiteX4" fmla="*/ 0 w 9155551"/>
              <a:gd name="connsiteY4" fmla="*/ 2289975 h 2684421"/>
              <a:gd name="connsiteX0" fmla="*/ 0 w 9155551"/>
              <a:gd name="connsiteY0" fmla="*/ 2289975 h 2684421"/>
              <a:gd name="connsiteX1" fmla="*/ 9139649 w 9155551"/>
              <a:gd name="connsiteY1" fmla="*/ 0 h 2684421"/>
              <a:gd name="connsiteX2" fmla="*/ 9155551 w 9155551"/>
              <a:gd name="connsiteY2" fmla="*/ 2684421 h 2684421"/>
              <a:gd name="connsiteX3" fmla="*/ 7951 w 9155551"/>
              <a:gd name="connsiteY3" fmla="*/ 2684421 h 2684421"/>
              <a:gd name="connsiteX4" fmla="*/ 0 w 9155551"/>
              <a:gd name="connsiteY4" fmla="*/ 2289975 h 2684421"/>
              <a:gd name="connsiteX0" fmla="*/ 1 w 9147600"/>
              <a:gd name="connsiteY0" fmla="*/ 2337683 h 2684421"/>
              <a:gd name="connsiteX1" fmla="*/ 9131698 w 9147600"/>
              <a:gd name="connsiteY1" fmla="*/ 0 h 2684421"/>
              <a:gd name="connsiteX2" fmla="*/ 9147600 w 9147600"/>
              <a:gd name="connsiteY2" fmla="*/ 2684421 h 2684421"/>
              <a:gd name="connsiteX3" fmla="*/ 0 w 9147600"/>
              <a:gd name="connsiteY3" fmla="*/ 2684421 h 2684421"/>
              <a:gd name="connsiteX4" fmla="*/ 1 w 9147600"/>
              <a:gd name="connsiteY4" fmla="*/ 2337683 h 2684421"/>
              <a:gd name="connsiteX0" fmla="*/ 1 w 9147600"/>
              <a:gd name="connsiteY0" fmla="*/ 1182114 h 2684421"/>
              <a:gd name="connsiteX1" fmla="*/ 9131698 w 9147600"/>
              <a:gd name="connsiteY1" fmla="*/ 0 h 2684421"/>
              <a:gd name="connsiteX2" fmla="*/ 9147600 w 9147600"/>
              <a:gd name="connsiteY2" fmla="*/ 2684421 h 2684421"/>
              <a:gd name="connsiteX3" fmla="*/ 0 w 9147600"/>
              <a:gd name="connsiteY3" fmla="*/ 2684421 h 2684421"/>
              <a:gd name="connsiteX4" fmla="*/ 1 w 9147600"/>
              <a:gd name="connsiteY4" fmla="*/ 1182114 h 2684421"/>
              <a:gd name="connsiteX0" fmla="*/ 1 w 9147600"/>
              <a:gd name="connsiteY0" fmla="*/ 1186140 h 2688447"/>
              <a:gd name="connsiteX1" fmla="*/ 9139649 w 9147600"/>
              <a:gd name="connsiteY1" fmla="*/ 0 h 2688447"/>
              <a:gd name="connsiteX2" fmla="*/ 9147600 w 9147600"/>
              <a:gd name="connsiteY2" fmla="*/ 2688447 h 2688447"/>
              <a:gd name="connsiteX3" fmla="*/ 0 w 9147600"/>
              <a:gd name="connsiteY3" fmla="*/ 2688447 h 2688447"/>
              <a:gd name="connsiteX4" fmla="*/ 1 w 9147600"/>
              <a:gd name="connsiteY4" fmla="*/ 1186140 h 26884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47600" h="2688447">
                <a:moveTo>
                  <a:pt x="1" y="1186140"/>
                </a:moveTo>
                <a:lnTo>
                  <a:pt x="9139649" y="0"/>
                </a:lnTo>
                <a:cubicBezTo>
                  <a:pt x="9144950" y="894807"/>
                  <a:pt x="9142299" y="1793640"/>
                  <a:pt x="9147600" y="2688447"/>
                </a:cubicBezTo>
                <a:lnTo>
                  <a:pt x="0" y="2688447"/>
                </a:lnTo>
                <a:cubicBezTo>
                  <a:pt x="0" y="2572868"/>
                  <a:pt x="1" y="1301719"/>
                  <a:pt x="1" y="1186140"/>
                </a:cubicBezTo>
                <a:close/>
              </a:path>
            </a:pathLst>
          </a:custGeom>
          <a:solidFill>
            <a:srgbClr val="A5ACAF"/>
          </a:solidFill>
        </p:spPr>
        <p:txBody>
          <a:bodyPr anchor="b" anchorCtr="0"/>
          <a:lstStyle>
            <a:lvl1pPr marL="0" indent="0" algn="r">
              <a:buNone/>
              <a:defRPr b="0"/>
            </a:lvl1pPr>
          </a:lstStyle>
          <a:p>
            <a:r>
              <a:rPr lang="sv-SE"/>
              <a:t>Klicka på ikonen för att lägga till en bild</a:t>
            </a:r>
            <a:endParaRPr lang="sv-SE" dirty="0"/>
          </a:p>
        </p:txBody>
      </p:sp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784342" y="725700"/>
            <a:ext cx="7772400" cy="1408385"/>
          </a:xfrm>
        </p:spPr>
        <p:txBody>
          <a:bodyPr/>
          <a:lstStyle>
            <a:lvl1pPr>
              <a:defRPr sz="2600">
                <a:solidFill>
                  <a:srgbClr val="FFFFFF"/>
                </a:solidFill>
              </a:defRPr>
            </a:lvl1pPr>
          </a:lstStyle>
          <a:p>
            <a:r>
              <a:rPr lang="sv-SE"/>
              <a:t>Klicka här för att ändra format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70333913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AF5A95-32EF-409C-BEAF-83729D5D1023}" type="datetimeFigureOut">
              <a:rPr lang="sv-SE" smtClean="0"/>
              <a:pPr/>
              <a:t>2023-09-06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CFB06B-3A26-4115-B288-AC5501425D00}" type="slidenum">
              <a:rPr lang="sv-SE" smtClean="0"/>
              <a:pPr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innehålls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AF5A95-32EF-409C-BEAF-83729D5D1023}" type="datetimeFigureOut">
              <a:rPr lang="sv-SE" smtClean="0"/>
              <a:pPr/>
              <a:t>2023-09-06</a:t>
            </a:fld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CFB06B-3A26-4115-B288-AC5501425D00}" type="slidenum">
              <a:rPr lang="sv-SE" smtClean="0"/>
              <a:pPr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Platshållare för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6" name="Platshållare för innehåll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7" name="Platshållare fö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AF5A95-32EF-409C-BEAF-83729D5D1023}" type="datetimeFigureOut">
              <a:rPr lang="sv-SE" smtClean="0"/>
              <a:pPr/>
              <a:t>2023-09-06</a:t>
            </a:fld>
            <a:endParaRPr lang="sv-SE"/>
          </a:p>
        </p:txBody>
      </p:sp>
      <p:sp>
        <p:nvSpPr>
          <p:cNvPr id="8" name="Platshållare för sidfo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9" name="Platshållare för bild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CFB06B-3A26-4115-B288-AC5501425D00}" type="slidenum">
              <a:rPr lang="sv-SE" smtClean="0"/>
              <a:pPr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AF5A95-32EF-409C-BEAF-83729D5D1023}" type="datetimeFigureOut">
              <a:rPr lang="sv-SE" smtClean="0"/>
              <a:pPr/>
              <a:t>2023-09-06</a:t>
            </a:fld>
            <a:endParaRPr lang="sv-SE"/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CFB06B-3A26-4115-B288-AC5501425D00}" type="slidenum">
              <a:rPr lang="sv-SE" smtClean="0"/>
              <a:pPr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AF5A95-32EF-409C-BEAF-83729D5D1023}" type="datetimeFigureOut">
              <a:rPr lang="sv-SE" smtClean="0"/>
              <a:pPr/>
              <a:t>2023-09-06</a:t>
            </a:fld>
            <a:endParaRPr lang="sv-SE"/>
          </a:p>
        </p:txBody>
      </p:sp>
      <p:sp>
        <p:nvSpPr>
          <p:cNvPr id="3" name="Platshållare för sidfo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CFB06B-3A26-4115-B288-AC5501425D00}" type="slidenum">
              <a:rPr lang="sv-SE" smtClean="0"/>
              <a:pPr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ehåll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AF5A95-32EF-409C-BEAF-83729D5D1023}" type="datetimeFigureOut">
              <a:rPr lang="sv-SE" smtClean="0"/>
              <a:pPr/>
              <a:t>2023-09-06</a:t>
            </a:fld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CFB06B-3A26-4115-B288-AC5501425D00}" type="slidenum">
              <a:rPr lang="sv-SE" smtClean="0"/>
              <a:pPr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bild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v-SE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AF5A95-32EF-409C-BEAF-83729D5D1023}" type="datetimeFigureOut">
              <a:rPr lang="sv-SE" smtClean="0"/>
              <a:pPr/>
              <a:t>2023-09-06</a:t>
            </a:fld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CFB06B-3A26-4115-B288-AC5501425D00}" type="slidenum">
              <a:rPr lang="sv-SE" smtClean="0"/>
              <a:pPr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Rubrik och lodrä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AF5A95-32EF-409C-BEAF-83729D5D1023}" type="datetimeFigureOut">
              <a:rPr lang="sv-SE" smtClean="0"/>
              <a:pPr/>
              <a:t>2023-09-06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CFB06B-3A26-4115-B288-AC5501425D00}" type="slidenum">
              <a:rPr lang="sv-SE" smtClean="0"/>
              <a:pPr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ät 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ät rubrik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AF5A95-32EF-409C-BEAF-83729D5D1023}" type="datetimeFigureOut">
              <a:rPr lang="sv-SE" smtClean="0"/>
              <a:pPr/>
              <a:t>2023-09-06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CFB06B-3A26-4115-B288-AC5501425D00}" type="slidenum">
              <a:rPr lang="sv-SE" smtClean="0"/>
              <a:pPr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/>
              <a:t>Klicka här för att ändra format på underrubrik i bakgrunden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F07529-4EE2-448E-B89F-CD1EA5854F3A}" type="datetimeFigureOut">
              <a:rPr lang="sv-SE" smtClean="0"/>
              <a:pPr/>
              <a:t>2023-09-06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B7A58C-F0FD-4DE7-87E1-E25817697C89}" type="slidenum">
              <a:rPr lang="sv-SE" smtClean="0"/>
              <a:pPr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pitelsida utan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ktangel 9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8" name="Rektangel 2"/>
          <p:cNvSpPr/>
          <p:nvPr userDrawn="1"/>
        </p:nvSpPr>
        <p:spPr>
          <a:xfrm>
            <a:off x="0" y="1543050"/>
            <a:ext cx="9144000" cy="5314950"/>
          </a:xfrm>
          <a:custGeom>
            <a:avLst/>
            <a:gdLst>
              <a:gd name="connsiteX0" fmla="*/ 0 w 9144000"/>
              <a:gd name="connsiteY0" fmla="*/ 0 h 5314950"/>
              <a:gd name="connsiteX1" fmla="*/ 9144000 w 9144000"/>
              <a:gd name="connsiteY1" fmla="*/ 0 h 5314950"/>
              <a:gd name="connsiteX2" fmla="*/ 9144000 w 9144000"/>
              <a:gd name="connsiteY2" fmla="*/ 5314950 h 5314950"/>
              <a:gd name="connsiteX3" fmla="*/ 0 w 9144000"/>
              <a:gd name="connsiteY3" fmla="*/ 5314950 h 5314950"/>
              <a:gd name="connsiteX4" fmla="*/ 0 w 9144000"/>
              <a:gd name="connsiteY4" fmla="*/ 0 h 5314950"/>
              <a:gd name="connsiteX0" fmla="*/ 0 w 9144000"/>
              <a:gd name="connsiteY0" fmla="*/ 2771775 h 5314950"/>
              <a:gd name="connsiteX1" fmla="*/ 9144000 w 9144000"/>
              <a:gd name="connsiteY1" fmla="*/ 0 h 5314950"/>
              <a:gd name="connsiteX2" fmla="*/ 9144000 w 9144000"/>
              <a:gd name="connsiteY2" fmla="*/ 5314950 h 5314950"/>
              <a:gd name="connsiteX3" fmla="*/ 0 w 9144000"/>
              <a:gd name="connsiteY3" fmla="*/ 5314950 h 5314950"/>
              <a:gd name="connsiteX4" fmla="*/ 0 w 9144000"/>
              <a:gd name="connsiteY4" fmla="*/ 2771775 h 5314950"/>
              <a:gd name="connsiteX0" fmla="*/ 0 w 9144000"/>
              <a:gd name="connsiteY0" fmla="*/ 2352675 h 5314950"/>
              <a:gd name="connsiteX1" fmla="*/ 9144000 w 9144000"/>
              <a:gd name="connsiteY1" fmla="*/ 0 h 5314950"/>
              <a:gd name="connsiteX2" fmla="*/ 9144000 w 9144000"/>
              <a:gd name="connsiteY2" fmla="*/ 5314950 h 5314950"/>
              <a:gd name="connsiteX3" fmla="*/ 0 w 9144000"/>
              <a:gd name="connsiteY3" fmla="*/ 5314950 h 5314950"/>
              <a:gd name="connsiteX4" fmla="*/ 0 w 9144000"/>
              <a:gd name="connsiteY4" fmla="*/ 2352675 h 53149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44000" h="5314950">
                <a:moveTo>
                  <a:pt x="0" y="2352675"/>
                </a:moveTo>
                <a:lnTo>
                  <a:pt x="9144000" y="0"/>
                </a:lnTo>
                <a:lnTo>
                  <a:pt x="9144000" y="5314950"/>
                </a:lnTo>
                <a:lnTo>
                  <a:pt x="0" y="5314950"/>
                </a:lnTo>
                <a:lnTo>
                  <a:pt x="0" y="2352675"/>
                </a:lnTo>
                <a:close/>
              </a:path>
            </a:pathLst>
          </a:custGeom>
          <a:solidFill>
            <a:srgbClr val="A5ACA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sz="1900">
              <a:solidFill>
                <a:schemeClr val="tx1"/>
              </a:solidFill>
            </a:endParaRPr>
          </a:p>
        </p:txBody>
      </p:sp>
      <p:sp>
        <p:nvSpPr>
          <p:cNvPr id="9" name="Rubrik 1"/>
          <p:cNvSpPr>
            <a:spLocks noGrp="1"/>
          </p:cNvSpPr>
          <p:nvPr>
            <p:ph type="ctrTitle"/>
          </p:nvPr>
        </p:nvSpPr>
        <p:spPr>
          <a:xfrm>
            <a:off x="784342" y="725700"/>
            <a:ext cx="7772400" cy="1408385"/>
          </a:xfrm>
        </p:spPr>
        <p:txBody>
          <a:bodyPr/>
          <a:lstStyle>
            <a:lvl1pPr>
              <a:defRPr sz="2600">
                <a:solidFill>
                  <a:srgbClr val="FFFFFF"/>
                </a:solidFill>
              </a:defRPr>
            </a:lvl1pPr>
          </a:lstStyle>
          <a:p>
            <a:r>
              <a:rPr lang="sv-SE"/>
              <a:t>Klicka här för att ändra format</a:t>
            </a:r>
            <a:endParaRPr lang="sv-SE" dirty="0"/>
          </a:p>
        </p:txBody>
      </p:sp>
      <p:pic>
        <p:nvPicPr>
          <p:cNvPr id="12" name="Bildobjekt 1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0800" y="6210000"/>
            <a:ext cx="1396800" cy="2932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3930641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F07529-4EE2-448E-B89F-CD1EA5854F3A}" type="datetimeFigureOut">
              <a:rPr lang="sv-SE" smtClean="0"/>
              <a:pPr/>
              <a:t>2023-09-06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B7A58C-F0FD-4DE7-87E1-E25817697C89}" type="slidenum">
              <a:rPr lang="sv-SE" smtClean="0"/>
              <a:pPr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F07529-4EE2-448E-B89F-CD1EA5854F3A}" type="datetimeFigureOut">
              <a:rPr lang="sv-SE" smtClean="0"/>
              <a:pPr/>
              <a:t>2023-09-06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B7A58C-F0FD-4DE7-87E1-E25817697C89}" type="slidenum">
              <a:rPr lang="sv-SE" smtClean="0"/>
              <a:pPr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innehålls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F07529-4EE2-448E-B89F-CD1EA5854F3A}" type="datetimeFigureOut">
              <a:rPr lang="sv-SE" smtClean="0"/>
              <a:pPr/>
              <a:t>2023-09-06</a:t>
            </a:fld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B7A58C-F0FD-4DE7-87E1-E25817697C89}" type="slidenum">
              <a:rPr lang="sv-SE" smtClean="0"/>
              <a:pPr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Platshållare för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6" name="Platshållare för innehåll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7" name="Platshållare fö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F07529-4EE2-448E-B89F-CD1EA5854F3A}" type="datetimeFigureOut">
              <a:rPr lang="sv-SE" smtClean="0"/>
              <a:pPr/>
              <a:t>2023-09-06</a:t>
            </a:fld>
            <a:endParaRPr lang="sv-SE"/>
          </a:p>
        </p:txBody>
      </p:sp>
      <p:sp>
        <p:nvSpPr>
          <p:cNvPr id="8" name="Platshållare för sidfo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9" name="Platshållare för bild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B7A58C-F0FD-4DE7-87E1-E25817697C89}" type="slidenum">
              <a:rPr lang="sv-SE" smtClean="0"/>
              <a:pPr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F07529-4EE2-448E-B89F-CD1EA5854F3A}" type="datetimeFigureOut">
              <a:rPr lang="sv-SE" smtClean="0"/>
              <a:pPr/>
              <a:t>2023-09-06</a:t>
            </a:fld>
            <a:endParaRPr lang="sv-SE"/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B7A58C-F0FD-4DE7-87E1-E25817697C89}" type="slidenum">
              <a:rPr lang="sv-SE" smtClean="0"/>
              <a:pPr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F07529-4EE2-448E-B89F-CD1EA5854F3A}" type="datetimeFigureOut">
              <a:rPr lang="sv-SE" smtClean="0"/>
              <a:pPr/>
              <a:t>2023-09-06</a:t>
            </a:fld>
            <a:endParaRPr lang="sv-SE"/>
          </a:p>
        </p:txBody>
      </p:sp>
      <p:sp>
        <p:nvSpPr>
          <p:cNvPr id="3" name="Platshållare för sidfo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B7A58C-F0FD-4DE7-87E1-E25817697C89}" type="slidenum">
              <a:rPr lang="sv-SE" smtClean="0"/>
              <a:pPr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ehåll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F07529-4EE2-448E-B89F-CD1EA5854F3A}" type="datetimeFigureOut">
              <a:rPr lang="sv-SE" smtClean="0"/>
              <a:pPr/>
              <a:t>2023-09-06</a:t>
            </a:fld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B7A58C-F0FD-4DE7-87E1-E25817697C89}" type="slidenum">
              <a:rPr lang="sv-SE" smtClean="0"/>
              <a:pPr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bild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v-SE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F07529-4EE2-448E-B89F-CD1EA5854F3A}" type="datetimeFigureOut">
              <a:rPr lang="sv-SE" smtClean="0"/>
              <a:pPr/>
              <a:t>2023-09-06</a:t>
            </a:fld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B7A58C-F0FD-4DE7-87E1-E25817697C89}" type="slidenum">
              <a:rPr lang="sv-SE" smtClean="0"/>
              <a:pPr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Rubrik och lodrä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F07529-4EE2-448E-B89F-CD1EA5854F3A}" type="datetimeFigureOut">
              <a:rPr lang="sv-SE" smtClean="0"/>
              <a:pPr/>
              <a:t>2023-09-06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B7A58C-F0FD-4DE7-87E1-E25817697C89}" type="slidenum">
              <a:rPr lang="sv-SE" smtClean="0"/>
              <a:pPr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ät 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ät rubrik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F07529-4EE2-448E-B89F-CD1EA5854F3A}" type="datetimeFigureOut">
              <a:rPr lang="sv-SE" smtClean="0"/>
              <a:pPr/>
              <a:t>2023-09-06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B7A58C-F0FD-4DE7-87E1-E25817697C89}" type="slidenum">
              <a:rPr lang="sv-SE" smtClean="0"/>
              <a:pPr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och punktlista – enstaka o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  <a:endParaRPr lang="sv-SE" dirty="0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1DABF-CD59-47A1-8187-10F3203EF599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8" name="Platshållare för innehåll 7"/>
          <p:cNvSpPr>
            <a:spLocks noGrp="1"/>
          </p:cNvSpPr>
          <p:nvPr>
            <p:ph sz="quarter" idx="13"/>
          </p:nvPr>
        </p:nvSpPr>
        <p:spPr>
          <a:xfrm>
            <a:off x="801688" y="2059200"/>
            <a:ext cx="6959600" cy="3708400"/>
          </a:xfrm>
        </p:spPr>
        <p:txBody>
          <a:bodyPr/>
          <a:lstStyle>
            <a:lvl1pPr>
              <a:spcBef>
                <a:spcPts val="0"/>
              </a:spcBef>
              <a:defRPr/>
            </a:lvl1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7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2709081" y="6295894"/>
            <a:ext cx="4054705" cy="26723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900">
                <a:solidFill>
                  <a:schemeClr val="accent4"/>
                </a:solidFill>
              </a:defRPr>
            </a:lvl1pPr>
          </a:lstStyle>
          <a:p>
            <a:r>
              <a:rPr lang="sv-SE" dirty="0"/>
              <a:t>Källa: Socialstyrelsen, Vad tycker de äldre om äldreomsorgen? 2015</a:t>
            </a:r>
          </a:p>
        </p:txBody>
      </p:sp>
    </p:spTree>
    <p:extLst>
      <p:ext uri="{BB962C8B-B14F-4D97-AF65-F5344CB8AC3E}">
        <p14:creationId xmlns:p14="http://schemas.microsoft.com/office/powerpoint/2010/main" val="25622242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och punktlista – mening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1DABF-CD59-47A1-8187-10F3203EF599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8" name="Platshållare för innehåll 7"/>
          <p:cNvSpPr>
            <a:spLocks noGrp="1"/>
          </p:cNvSpPr>
          <p:nvPr>
            <p:ph sz="quarter" idx="13"/>
          </p:nvPr>
        </p:nvSpPr>
        <p:spPr>
          <a:xfrm>
            <a:off x="801688" y="2059200"/>
            <a:ext cx="6959600" cy="3708400"/>
          </a:xfrm>
        </p:spPr>
        <p:txBody>
          <a:bodyPr/>
          <a:lstStyle>
            <a:lvl1pPr>
              <a:spcBef>
                <a:spcPts val="0"/>
              </a:spcBef>
              <a:defRPr b="0"/>
            </a:lvl1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11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2709081" y="6295894"/>
            <a:ext cx="4054705" cy="26723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900">
                <a:solidFill>
                  <a:schemeClr val="accent4"/>
                </a:solidFill>
              </a:defRPr>
            </a:lvl1pPr>
          </a:lstStyle>
          <a:p>
            <a:r>
              <a:rPr lang="sv-SE" dirty="0"/>
              <a:t>Källa: Socialstyrelsen, Vad tycker de äldre om äldreomsorgen? 2015</a:t>
            </a:r>
          </a:p>
        </p:txBody>
      </p:sp>
    </p:spTree>
    <p:extLst>
      <p:ext uri="{BB962C8B-B14F-4D97-AF65-F5344CB8AC3E}">
        <p14:creationId xmlns:p14="http://schemas.microsoft.com/office/powerpoint/2010/main" val="1140547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1DABF-CD59-47A1-8187-10F3203EF599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9" name="Platshållare för text 8"/>
          <p:cNvSpPr>
            <a:spLocks noGrp="1"/>
          </p:cNvSpPr>
          <p:nvPr>
            <p:ph type="body" sz="quarter" idx="13"/>
          </p:nvPr>
        </p:nvSpPr>
        <p:spPr>
          <a:xfrm>
            <a:off x="801688" y="2059200"/>
            <a:ext cx="6959600" cy="3708400"/>
          </a:xfrm>
        </p:spPr>
        <p:txBody>
          <a:bodyPr/>
          <a:lstStyle>
            <a:lvl1pPr marL="0" indent="0">
              <a:spcBef>
                <a:spcPts val="800"/>
              </a:spcBef>
              <a:spcAft>
                <a:spcPts val="0"/>
              </a:spcAft>
              <a:buFontTx/>
              <a:buNone/>
              <a:defRPr sz="2600"/>
            </a:lvl1pPr>
            <a:lvl2pPr marL="0" indent="0">
              <a:buFontTx/>
              <a:buNone/>
              <a:defRPr/>
            </a:lvl2pPr>
            <a:lvl3pPr marL="0" indent="0">
              <a:spcAft>
                <a:spcPts val="0"/>
              </a:spcAft>
              <a:buFontTx/>
              <a:buNone/>
              <a:defRPr sz="1900" b="1"/>
            </a:lvl3pPr>
            <a:lvl4pPr marL="0" indent="0">
              <a:spcAft>
                <a:spcPts val="0"/>
              </a:spcAft>
              <a:buFontTx/>
              <a:buNone/>
              <a:defRPr sz="1600"/>
            </a:lvl4pPr>
            <a:lvl5pPr marL="0" indent="0">
              <a:spcAft>
                <a:spcPts val="0"/>
              </a:spcAft>
              <a:buFontTx/>
              <a:buNone/>
              <a:defRPr sz="1600"/>
            </a:lvl5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10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2709081" y="6295894"/>
            <a:ext cx="4054705" cy="26723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900">
                <a:solidFill>
                  <a:schemeClr val="accent4"/>
                </a:solidFill>
              </a:defRPr>
            </a:lvl1pPr>
          </a:lstStyle>
          <a:p>
            <a:r>
              <a:rPr lang="sv-SE" dirty="0"/>
              <a:t>Källa: Socialstyrelsen, Vad tycker de äldre om äldreomsorgen? 2015</a:t>
            </a:r>
          </a:p>
        </p:txBody>
      </p:sp>
      <p:sp>
        <p:nvSpPr>
          <p:cNvPr id="7" name="Rubrik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</p:spTree>
    <p:extLst>
      <p:ext uri="{BB962C8B-B14F-4D97-AF65-F5344CB8AC3E}">
        <p14:creationId xmlns:p14="http://schemas.microsoft.com/office/powerpoint/2010/main" val="10268468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ast punktlis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ktangel 6"/>
          <p:cNvSpPr/>
          <p:nvPr userDrawn="1"/>
        </p:nvSpPr>
        <p:spPr>
          <a:xfrm>
            <a:off x="0" y="801504"/>
            <a:ext cx="9147600" cy="4792845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1DABF-CD59-47A1-8187-10F3203EF599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8" name="Platshållare för innehåll 7"/>
          <p:cNvSpPr>
            <a:spLocks noGrp="1"/>
          </p:cNvSpPr>
          <p:nvPr>
            <p:ph sz="quarter" idx="13"/>
          </p:nvPr>
        </p:nvSpPr>
        <p:spPr>
          <a:xfrm>
            <a:off x="801688" y="1353267"/>
            <a:ext cx="6959600" cy="3708400"/>
          </a:xfrm>
        </p:spPr>
        <p:txBody>
          <a:bodyPr/>
          <a:lstStyle>
            <a:lvl1pPr marL="373063" indent="-373063">
              <a:spcBef>
                <a:spcPts val="1000"/>
              </a:spcBef>
              <a:buSzPct val="115000"/>
              <a:buFont typeface="Arial" pitchFamily="34" charset="0"/>
              <a:buChar char="•"/>
              <a:defRPr sz="2600">
                <a:solidFill>
                  <a:srgbClr val="D3BF96"/>
                </a:solidFill>
              </a:defRPr>
            </a:lvl1pPr>
            <a:lvl2pPr>
              <a:defRPr sz="2600">
                <a:solidFill>
                  <a:srgbClr val="D3BF96"/>
                </a:solidFill>
              </a:defRPr>
            </a:lvl2pPr>
            <a:lvl3pPr>
              <a:defRPr sz="1900">
                <a:solidFill>
                  <a:srgbClr val="D3BF96"/>
                </a:solidFill>
              </a:defRPr>
            </a:lvl3pPr>
            <a:lvl4pPr>
              <a:defRPr sz="1600">
                <a:solidFill>
                  <a:srgbClr val="D3BF96"/>
                </a:solidFill>
              </a:defRPr>
            </a:lvl4pPr>
            <a:lvl5pPr>
              <a:defRPr sz="1400">
                <a:solidFill>
                  <a:srgbClr val="D3BF96"/>
                </a:solidFill>
              </a:defRPr>
            </a:lvl5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9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2709081" y="6295894"/>
            <a:ext cx="4054705" cy="26723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900">
                <a:solidFill>
                  <a:schemeClr val="accent4"/>
                </a:solidFill>
              </a:defRPr>
            </a:lvl1pPr>
          </a:lstStyle>
          <a:p>
            <a:r>
              <a:rPr lang="sv-SE" dirty="0"/>
              <a:t>Källa: Socialstyrelsen, Vad tycker de äldre om äldreomsorgen? 2015</a:t>
            </a:r>
          </a:p>
        </p:txBody>
      </p:sp>
    </p:spTree>
    <p:extLst>
      <p:ext uri="{BB962C8B-B14F-4D97-AF65-F5344CB8AC3E}">
        <p14:creationId xmlns:p14="http://schemas.microsoft.com/office/powerpoint/2010/main" val="34141104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itatsi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01688" y="687600"/>
            <a:ext cx="6951600" cy="1296144"/>
          </a:xfrm>
        </p:spPr>
        <p:txBody>
          <a:bodyPr/>
          <a:lstStyle/>
          <a:p>
            <a:r>
              <a:rPr lang="sv-SE"/>
              <a:t>Klicka här för att ändra format</a:t>
            </a:r>
            <a:endParaRPr lang="sv-SE" dirty="0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1DABF-CD59-47A1-8187-10F3203EF599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8" name="Platshållare för innehåll 7"/>
          <p:cNvSpPr>
            <a:spLocks noGrp="1"/>
          </p:cNvSpPr>
          <p:nvPr>
            <p:ph sz="quarter" idx="13"/>
          </p:nvPr>
        </p:nvSpPr>
        <p:spPr>
          <a:xfrm>
            <a:off x="4355976" y="2060206"/>
            <a:ext cx="3405312" cy="3708400"/>
          </a:xfrm>
        </p:spPr>
        <p:txBody>
          <a:bodyPr/>
          <a:lstStyle>
            <a:lvl1pPr>
              <a:spcBef>
                <a:spcPts val="800"/>
              </a:spcBef>
              <a:defRPr/>
            </a:lvl1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10" name="Platshållare för text 9"/>
          <p:cNvSpPr>
            <a:spLocks noGrp="1"/>
          </p:cNvSpPr>
          <p:nvPr>
            <p:ph type="body" sz="quarter" idx="14"/>
          </p:nvPr>
        </p:nvSpPr>
        <p:spPr>
          <a:xfrm>
            <a:off x="0" y="2113906"/>
            <a:ext cx="4067175" cy="3455988"/>
          </a:xfrm>
          <a:solidFill>
            <a:schemeClr val="accent4"/>
          </a:solidFill>
          <a:ln>
            <a:noFill/>
          </a:ln>
        </p:spPr>
        <p:txBody>
          <a:bodyPr lIns="180000" tIns="180000" rIns="180000" bIns="180000" anchor="ctr" anchorCtr="1"/>
          <a:lstStyle>
            <a:lvl1pPr marL="0" indent="0" algn="ctr">
              <a:buNone/>
              <a:defRPr sz="3000" b="0" i="1">
                <a:solidFill>
                  <a:srgbClr val="D3BF96"/>
                </a:solidFill>
              </a:defRPr>
            </a:lvl1pPr>
            <a:lvl2pPr>
              <a:defRPr sz="3000" b="0" i="1">
                <a:solidFill>
                  <a:srgbClr val="E6C99B"/>
                </a:solidFill>
              </a:defRPr>
            </a:lvl2pPr>
            <a:lvl3pPr>
              <a:defRPr sz="3000" b="0" i="1">
                <a:solidFill>
                  <a:srgbClr val="E6C99B"/>
                </a:solidFill>
              </a:defRPr>
            </a:lvl3pPr>
            <a:lvl4pPr>
              <a:defRPr sz="3000" b="0" i="1">
                <a:solidFill>
                  <a:srgbClr val="E6C99B"/>
                </a:solidFill>
              </a:defRPr>
            </a:lvl4pPr>
            <a:lvl5pPr>
              <a:defRPr sz="3000" b="0" i="1">
                <a:solidFill>
                  <a:srgbClr val="E6C99B"/>
                </a:solidFill>
              </a:defRPr>
            </a:lvl5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9" name="textruta 8"/>
          <p:cNvSpPr txBox="1"/>
          <p:nvPr userDrawn="1"/>
        </p:nvSpPr>
        <p:spPr>
          <a:xfrm>
            <a:off x="9277349" y="2647950"/>
            <a:ext cx="125730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sv-SE" sz="1000" b="1"/>
              <a:t>Punktlista nivå 1:</a:t>
            </a:r>
          </a:p>
          <a:p>
            <a:pPr algn="l"/>
            <a:r>
              <a:rPr lang="sv-SE" sz="1000"/>
              <a:t>Century Gothic,</a:t>
            </a:r>
            <a:br>
              <a:rPr lang="sv-SE" sz="1000"/>
            </a:br>
            <a:r>
              <a:rPr lang="sv-SE" sz="1000"/>
              <a:t>bold 19pt</a:t>
            </a:r>
          </a:p>
          <a:p>
            <a:pPr algn="l"/>
            <a:r>
              <a:rPr lang="sv-SE" sz="1000" b="1"/>
              <a:t>Nivå 2:</a:t>
            </a:r>
          </a:p>
          <a:p>
            <a:pPr algn="l"/>
            <a:r>
              <a:rPr lang="sv-SE" sz="1000"/>
              <a:t>Century Gothic normal 19pt</a:t>
            </a:r>
          </a:p>
        </p:txBody>
      </p:sp>
      <p:sp>
        <p:nvSpPr>
          <p:cNvPr id="11" name="textruta 10"/>
          <p:cNvSpPr txBox="1"/>
          <p:nvPr userDrawn="1"/>
        </p:nvSpPr>
        <p:spPr>
          <a:xfrm>
            <a:off x="-1333501" y="1209675"/>
            <a:ext cx="1257302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sv-SE" sz="1000" b="1"/>
              <a:t>Rubrik:</a:t>
            </a:r>
          </a:p>
          <a:p>
            <a:pPr algn="r"/>
            <a:r>
              <a:rPr lang="sv-SE" sz="1000"/>
              <a:t>Century Gothic,</a:t>
            </a:r>
            <a:br>
              <a:rPr lang="sv-SE" sz="1000"/>
            </a:br>
            <a:r>
              <a:rPr lang="sv-SE" sz="1000"/>
              <a:t>bold 33pt</a:t>
            </a:r>
          </a:p>
        </p:txBody>
      </p:sp>
      <p:sp>
        <p:nvSpPr>
          <p:cNvPr id="13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2709081" y="6295894"/>
            <a:ext cx="4054705" cy="26723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900">
                <a:solidFill>
                  <a:schemeClr val="accent4"/>
                </a:solidFill>
              </a:defRPr>
            </a:lvl1pPr>
          </a:lstStyle>
          <a:p>
            <a:r>
              <a:rPr lang="sv-SE" dirty="0"/>
              <a:t>Källa: Socialstyrelsen, Vad tycker de äldre om äldreomsorgen? 2015</a:t>
            </a:r>
          </a:p>
        </p:txBody>
      </p:sp>
    </p:spTree>
    <p:extLst>
      <p:ext uri="{BB962C8B-B14F-4D97-AF65-F5344CB8AC3E}">
        <p14:creationId xmlns:p14="http://schemas.microsoft.com/office/powerpoint/2010/main" val="30635182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, text och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01688" y="687600"/>
            <a:ext cx="6951600" cy="1296144"/>
          </a:xfrm>
        </p:spPr>
        <p:txBody>
          <a:bodyPr/>
          <a:lstStyle/>
          <a:p>
            <a:r>
              <a:rPr lang="sv-SE"/>
              <a:t>Klicka här för att ändra format</a:t>
            </a:r>
            <a:endParaRPr lang="sv-SE" dirty="0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1DABF-CD59-47A1-8187-10F3203EF599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8" name="Platshållare för innehåll 7"/>
          <p:cNvSpPr>
            <a:spLocks noGrp="1"/>
          </p:cNvSpPr>
          <p:nvPr>
            <p:ph sz="quarter" idx="13"/>
          </p:nvPr>
        </p:nvSpPr>
        <p:spPr>
          <a:xfrm>
            <a:off x="801688" y="2059269"/>
            <a:ext cx="3410272" cy="3708400"/>
          </a:xfrm>
        </p:spPr>
        <p:txBody>
          <a:bodyPr/>
          <a:lstStyle>
            <a:lvl1pPr>
              <a:spcBef>
                <a:spcPts val="800"/>
              </a:spcBef>
              <a:defRPr/>
            </a:lvl1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9" name="Platshållare för bild 8"/>
          <p:cNvSpPr>
            <a:spLocks noGrp="1"/>
          </p:cNvSpPr>
          <p:nvPr>
            <p:ph type="pic" sz="quarter" idx="14"/>
          </p:nvPr>
        </p:nvSpPr>
        <p:spPr>
          <a:xfrm>
            <a:off x="4325509" y="2128871"/>
            <a:ext cx="3299791" cy="3095625"/>
          </a:xfrm>
        </p:spPr>
        <p:txBody>
          <a:bodyPr/>
          <a:lstStyle>
            <a:lvl1pPr marL="0" indent="0">
              <a:buNone/>
              <a:defRPr b="0"/>
            </a:lvl1pPr>
          </a:lstStyle>
          <a:p>
            <a:r>
              <a:rPr lang="sv-SE"/>
              <a:t>Klicka på ikonen för att lägga till en bild</a:t>
            </a:r>
            <a:endParaRPr lang="sv-SE" dirty="0"/>
          </a:p>
        </p:txBody>
      </p:sp>
      <p:sp>
        <p:nvSpPr>
          <p:cNvPr id="12" name="Platshållare för text 11"/>
          <p:cNvSpPr>
            <a:spLocks noGrp="1"/>
          </p:cNvSpPr>
          <p:nvPr>
            <p:ph type="body" sz="quarter" idx="15"/>
          </p:nvPr>
        </p:nvSpPr>
        <p:spPr>
          <a:xfrm>
            <a:off x="4323723" y="5299364"/>
            <a:ext cx="3312220" cy="471487"/>
          </a:xfrm>
        </p:spPr>
        <p:txBody>
          <a:bodyPr/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900" b="0" i="1"/>
            </a:lvl1pPr>
            <a:lvl2pPr marL="285750" indent="0">
              <a:buNone/>
              <a:defRPr sz="900"/>
            </a:lvl2pPr>
            <a:lvl3pPr marL="539750" indent="0">
              <a:buNone/>
              <a:defRPr sz="900"/>
            </a:lvl3pPr>
            <a:lvl4pPr marL="723900" indent="0">
              <a:buNone/>
              <a:defRPr sz="900"/>
            </a:lvl4pPr>
            <a:lvl5pPr marL="927100" indent="0">
              <a:buNone/>
              <a:defRPr sz="900"/>
            </a:lvl5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10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2709081" y="6295894"/>
            <a:ext cx="4054705" cy="26723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900">
                <a:solidFill>
                  <a:schemeClr val="accent4"/>
                </a:solidFill>
              </a:defRPr>
            </a:lvl1pPr>
          </a:lstStyle>
          <a:p>
            <a:r>
              <a:rPr lang="sv-SE" dirty="0"/>
              <a:t>Källa: Socialstyrelsen, Vad tycker de äldre om äldreomsorgen? 2015</a:t>
            </a:r>
          </a:p>
        </p:txBody>
      </p:sp>
    </p:spTree>
    <p:extLst>
      <p:ext uri="{BB962C8B-B14F-4D97-AF65-F5344CB8AC3E}">
        <p14:creationId xmlns:p14="http://schemas.microsoft.com/office/powerpoint/2010/main" val="25876894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emf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5.xml"/><Relationship Id="rId3" Type="http://schemas.openxmlformats.org/officeDocument/2006/relationships/slideLayout" Target="../slideLayouts/slideLayout20.xml"/><Relationship Id="rId7" Type="http://schemas.openxmlformats.org/officeDocument/2006/relationships/slideLayout" Target="../slideLayouts/slideLayout24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9.xml"/><Relationship Id="rId1" Type="http://schemas.openxmlformats.org/officeDocument/2006/relationships/slideLayout" Target="../slideLayouts/slideLayout18.xml"/><Relationship Id="rId6" Type="http://schemas.openxmlformats.org/officeDocument/2006/relationships/slideLayout" Target="../slideLayouts/slideLayout23.xml"/><Relationship Id="rId11" Type="http://schemas.openxmlformats.org/officeDocument/2006/relationships/slideLayout" Target="../slideLayouts/slideLayout28.xml"/><Relationship Id="rId5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7.xml"/><Relationship Id="rId4" Type="http://schemas.openxmlformats.org/officeDocument/2006/relationships/slideLayout" Target="../slideLayouts/slideLayout21.xml"/><Relationship Id="rId9" Type="http://schemas.openxmlformats.org/officeDocument/2006/relationships/slideLayout" Target="../slideLayouts/slideLayout26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6.xml"/><Relationship Id="rId3" Type="http://schemas.openxmlformats.org/officeDocument/2006/relationships/slideLayout" Target="../slideLayouts/slideLayout31.xml"/><Relationship Id="rId7" Type="http://schemas.openxmlformats.org/officeDocument/2006/relationships/slideLayout" Target="../slideLayouts/slideLayout35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30.xml"/><Relationship Id="rId1" Type="http://schemas.openxmlformats.org/officeDocument/2006/relationships/slideLayout" Target="../slideLayouts/slideLayout29.xml"/><Relationship Id="rId6" Type="http://schemas.openxmlformats.org/officeDocument/2006/relationships/slideLayout" Target="../slideLayouts/slideLayout34.xml"/><Relationship Id="rId11" Type="http://schemas.openxmlformats.org/officeDocument/2006/relationships/slideLayout" Target="../slideLayouts/slideLayout39.xml"/><Relationship Id="rId5" Type="http://schemas.openxmlformats.org/officeDocument/2006/relationships/slideLayout" Target="../slideLayouts/slideLayout33.xml"/><Relationship Id="rId10" Type="http://schemas.openxmlformats.org/officeDocument/2006/relationships/slideLayout" Target="../slideLayouts/slideLayout38.xml"/><Relationship Id="rId4" Type="http://schemas.openxmlformats.org/officeDocument/2006/relationships/slideLayout" Target="../slideLayouts/slideLayout32.xml"/><Relationship Id="rId9" Type="http://schemas.openxmlformats.org/officeDocument/2006/relationships/slideLayout" Target="../slideLayouts/slideLayout3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Bildobjekt 7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0800" y="6210000"/>
            <a:ext cx="1396800" cy="293233"/>
          </a:xfrm>
          <a:prstGeom prst="rect">
            <a:avLst/>
          </a:prstGeom>
        </p:spPr>
      </p:pic>
      <p:sp>
        <p:nvSpPr>
          <p:cNvPr id="2" name="Platshållare för rubrik 1"/>
          <p:cNvSpPr>
            <a:spLocks noGrp="1"/>
          </p:cNvSpPr>
          <p:nvPr>
            <p:ph type="title"/>
          </p:nvPr>
        </p:nvSpPr>
        <p:spPr>
          <a:xfrm>
            <a:off x="803844" y="686594"/>
            <a:ext cx="6951600" cy="1296144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sv-SE" dirty="0"/>
              <a:t>Klicka här för att ändra format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801688" y="2057400"/>
            <a:ext cx="6951364" cy="3695131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4"/>
          </p:nvPr>
        </p:nvSpPr>
        <p:spPr>
          <a:xfrm>
            <a:off x="8408988" y="6295894"/>
            <a:ext cx="432544" cy="26723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900">
                <a:solidFill>
                  <a:schemeClr val="accent4"/>
                </a:solidFill>
              </a:defRPr>
            </a:lvl1pPr>
          </a:lstStyle>
          <a:p>
            <a:fld id="{F3A1DABF-CD59-47A1-8187-10F3203EF599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25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2709081" y="6295894"/>
            <a:ext cx="4054705" cy="26723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900">
                <a:solidFill>
                  <a:schemeClr val="accent4"/>
                </a:solidFill>
              </a:defRPr>
            </a:lvl1pPr>
          </a:lstStyle>
          <a:p>
            <a:r>
              <a:rPr lang="sv-SE" dirty="0"/>
              <a:t>Källa: Socialstyrelsen, Vad tycker de äldre om äldreomsorgen? 2015</a:t>
            </a:r>
          </a:p>
        </p:txBody>
      </p:sp>
    </p:spTree>
    <p:extLst>
      <p:ext uri="{BB962C8B-B14F-4D97-AF65-F5344CB8AC3E}">
        <p14:creationId xmlns:p14="http://schemas.microsoft.com/office/powerpoint/2010/main" val="40643093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99" r:id="rId3"/>
    <p:sldLayoutId id="2147483650" r:id="rId4"/>
    <p:sldLayoutId id="2147483665" r:id="rId5"/>
    <p:sldLayoutId id="2147483661" r:id="rId6"/>
    <p:sldLayoutId id="2147483662" r:id="rId7"/>
    <p:sldLayoutId id="2147483663" r:id="rId8"/>
    <p:sldLayoutId id="2147483664" r:id="rId9"/>
    <p:sldLayoutId id="2147483670" r:id="rId10"/>
    <p:sldLayoutId id="2147483654" r:id="rId11"/>
    <p:sldLayoutId id="2147483666" r:id="rId12"/>
    <p:sldLayoutId id="2147483669" r:id="rId13"/>
    <p:sldLayoutId id="2147483667" r:id="rId14"/>
    <p:sldLayoutId id="2147483668" r:id="rId15"/>
    <p:sldLayoutId id="2147483655" r:id="rId16"/>
    <p:sldLayoutId id="2147483698" r:id="rId17"/>
  </p:sldLayoutIdLst>
  <p:hf hdr="0" dt="0"/>
  <p:txStyles>
    <p:titleStyle>
      <a:lvl1pPr algn="l" defTabSz="914400" rtl="0" eaLnBrk="1" latinLnBrk="0" hangingPunct="1">
        <a:spcBef>
          <a:spcPct val="0"/>
        </a:spcBef>
        <a:buNone/>
        <a:defRPr sz="3300" b="1" kern="1200">
          <a:solidFill>
            <a:schemeClr val="accent4"/>
          </a:solidFill>
          <a:latin typeface="+mj-lt"/>
          <a:ea typeface="+mj-ea"/>
          <a:cs typeface="+mj-cs"/>
        </a:defRPr>
      </a:lvl1pPr>
    </p:titleStyle>
    <p:bodyStyle>
      <a:lvl1pPr marL="271463" indent="-271463" algn="l" defTabSz="914400" rtl="0" eaLnBrk="1" latinLnBrk="0" hangingPunct="1">
        <a:spcBef>
          <a:spcPts val="1900"/>
        </a:spcBef>
        <a:spcAft>
          <a:spcPts val="800"/>
        </a:spcAft>
        <a:buSzPct val="115000"/>
        <a:buFont typeface="Century Gothic" pitchFamily="34" charset="0"/>
        <a:buChar char="•"/>
        <a:defRPr sz="1900" b="1" kern="1200">
          <a:solidFill>
            <a:schemeClr val="accent4"/>
          </a:solidFill>
          <a:latin typeface="+mn-lt"/>
          <a:ea typeface="+mn-ea"/>
          <a:cs typeface="+mn-cs"/>
        </a:defRPr>
      </a:lvl1pPr>
      <a:lvl2pPr marL="520700" indent="-234950" algn="l" defTabSz="914400" rtl="0" eaLnBrk="1" latinLnBrk="0" hangingPunct="1">
        <a:spcBef>
          <a:spcPts val="0"/>
        </a:spcBef>
        <a:spcAft>
          <a:spcPts val="800"/>
        </a:spcAft>
        <a:buFont typeface="Arial" pitchFamily="34" charset="0"/>
        <a:buChar char="–"/>
        <a:defRPr sz="1900" b="0" kern="1200">
          <a:solidFill>
            <a:schemeClr val="accent4"/>
          </a:solidFill>
          <a:latin typeface="+mn-lt"/>
          <a:ea typeface="+mn-ea"/>
          <a:cs typeface="+mn-cs"/>
        </a:defRPr>
      </a:lvl2pPr>
      <a:lvl3pPr marL="711200" indent="-171450" algn="l" defTabSz="914400" rtl="0" eaLnBrk="1" latinLnBrk="0" hangingPunct="1">
        <a:spcBef>
          <a:spcPts val="0"/>
        </a:spcBef>
        <a:spcAft>
          <a:spcPts val="800"/>
        </a:spcAft>
        <a:buFont typeface="Arial" pitchFamily="34" charset="0"/>
        <a:buChar char="•"/>
        <a:defRPr sz="1600" b="0" kern="1200">
          <a:solidFill>
            <a:schemeClr val="accent4"/>
          </a:solidFill>
          <a:latin typeface="+mn-lt"/>
          <a:ea typeface="+mn-ea"/>
          <a:cs typeface="+mn-cs"/>
        </a:defRPr>
      </a:lvl3pPr>
      <a:lvl4pPr marL="920750" indent="-196850" algn="l" defTabSz="914400" rtl="0" eaLnBrk="1" latinLnBrk="0" hangingPunct="1">
        <a:spcBef>
          <a:spcPts val="0"/>
        </a:spcBef>
        <a:spcAft>
          <a:spcPts val="800"/>
        </a:spcAft>
        <a:buFont typeface="Arial" pitchFamily="34" charset="0"/>
        <a:buChar char="–"/>
        <a:defRPr sz="1400" b="0" kern="1200">
          <a:solidFill>
            <a:schemeClr val="accent4"/>
          </a:solidFill>
          <a:latin typeface="+mn-lt"/>
          <a:ea typeface="+mn-ea"/>
          <a:cs typeface="+mn-cs"/>
        </a:defRPr>
      </a:lvl4pPr>
      <a:lvl5pPr marL="1073150" indent="-146050" algn="l" defTabSz="914400" rtl="0" eaLnBrk="1" latinLnBrk="0" hangingPunct="1">
        <a:spcBef>
          <a:spcPts val="0"/>
        </a:spcBef>
        <a:spcAft>
          <a:spcPts val="800"/>
        </a:spcAft>
        <a:buFont typeface="Arial" pitchFamily="34" charset="0"/>
        <a:buChar char="•"/>
        <a:defRPr sz="1200" b="0" kern="1200">
          <a:solidFill>
            <a:schemeClr val="accent4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rubrik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AF5A95-32EF-409C-BEAF-83729D5D1023}" type="datetimeFigureOut">
              <a:rPr lang="sv-SE" smtClean="0"/>
              <a:pPr/>
              <a:t>2023-09-06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CCFB06B-3A26-4115-B288-AC5501425D00}" type="slidenum">
              <a:rPr lang="sv-SE" smtClean="0"/>
              <a:pPr/>
              <a:t>‹#›</a:t>
            </a:fld>
            <a:endParaRPr lang="sv-S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1" r:id="rId1"/>
    <p:sldLayoutId id="2147483702" r:id="rId2"/>
    <p:sldLayoutId id="2147483703" r:id="rId3"/>
    <p:sldLayoutId id="2147483704" r:id="rId4"/>
    <p:sldLayoutId id="2147483705" r:id="rId5"/>
    <p:sldLayoutId id="2147483706" r:id="rId6"/>
    <p:sldLayoutId id="2147483707" r:id="rId7"/>
    <p:sldLayoutId id="2147483708" r:id="rId8"/>
    <p:sldLayoutId id="2147483709" r:id="rId9"/>
    <p:sldLayoutId id="2147483710" r:id="rId10"/>
    <p:sldLayoutId id="214748371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rubrik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07529-4EE2-448E-B89F-CD1EA5854F3A}" type="datetimeFigureOut">
              <a:rPr lang="sv-SE" smtClean="0"/>
              <a:pPr/>
              <a:t>2023-09-06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9B7A58C-F0FD-4DE7-87E1-E25817697C89}" type="slidenum">
              <a:rPr lang="sv-SE" smtClean="0"/>
              <a:pPr/>
              <a:t>‹#›</a:t>
            </a:fld>
            <a:endParaRPr lang="sv-S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3" r:id="rId1"/>
    <p:sldLayoutId id="2147483714" r:id="rId2"/>
    <p:sldLayoutId id="2147483715" r:id="rId3"/>
    <p:sldLayoutId id="2147483716" r:id="rId4"/>
    <p:sldLayoutId id="2147483717" r:id="rId5"/>
    <p:sldLayoutId id="2147483718" r:id="rId6"/>
    <p:sldLayoutId id="2147483719" r:id="rId7"/>
    <p:sldLayoutId id="2147483720" r:id="rId8"/>
    <p:sldLayoutId id="2147483721" r:id="rId9"/>
    <p:sldLayoutId id="2147483722" r:id="rId10"/>
    <p:sldLayoutId id="214748372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0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1.xml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2.xml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3.xml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socialstyrelsen.se/statistik-och-data/oppna-jamforelser/socialtjanst/aldreomsorg/vad-tycker-de-aldre-om-aldreomsorgen/" TargetMode="External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hyperlink" Target="http://www.socialstyrelsen.se/" TargetMode="External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socialstyrelsen.se/statistik-och-data/oppna-jamforelser/socialtjanst/aldreomsorg/vad-tycker-de-aldre-om-aldreomsorgen/" TargetMode="Externa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ubrik 6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sv-SE" dirty="0"/>
              <a:t>Vad tycker de äldre om äldreomsorgen? 2023</a:t>
            </a:r>
            <a:br>
              <a:rPr lang="sv-SE" dirty="0"/>
            </a:br>
            <a:br>
              <a:rPr lang="sv-SE" dirty="0"/>
            </a:br>
            <a:endParaRPr lang="sv-SE" dirty="0"/>
          </a:p>
        </p:txBody>
      </p:sp>
      <p:sp>
        <p:nvSpPr>
          <p:cNvPr id="8" name="Underrubrik 7"/>
          <p:cNvSpPr>
            <a:spLocks noGrp="1"/>
          </p:cNvSpPr>
          <p:nvPr>
            <p:ph type="subTitle" idx="1"/>
          </p:nvPr>
        </p:nvSpPr>
        <p:spPr>
          <a:xfrm>
            <a:off x="801688" y="4266501"/>
            <a:ext cx="5858518" cy="810466"/>
          </a:xfrm>
        </p:spPr>
        <p:txBody>
          <a:bodyPr>
            <a:normAutofit/>
          </a:bodyPr>
          <a:lstStyle/>
          <a:p>
            <a:r>
              <a:rPr lang="sv-SE"/>
              <a:t>Resultat för Kristianstad_Hammarshemmet (minst 7 svarande)</a:t>
            </a:r>
          </a:p>
          <a:p>
            <a:r>
              <a:rPr lang="sv-SE"/>
              <a:t>Särskilt boende</a:t>
            </a:r>
            <a:endParaRPr lang="sv-SE" dirty="0"/>
          </a:p>
        </p:txBody>
      </p:sp>
      <p:pic>
        <p:nvPicPr>
          <p:cNvPr id="5" name="Platshållare för bild 4"/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774" b="48750"/>
          <a:stretch/>
        </p:blipFill>
        <p:spPr>
          <a:xfrm>
            <a:off x="0" y="4173579"/>
            <a:ext cx="9147600" cy="2684421"/>
          </a:xfrm>
        </p:spPr>
      </p:pic>
    </p:spTree>
    <p:extLst>
      <p:ext uri="{BB962C8B-B14F-4D97-AF65-F5344CB8AC3E}">
        <p14:creationId xmlns:p14="http://schemas.microsoft.com/office/powerpoint/2010/main" val="324860675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ubrik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sv-SE" dirty="0"/>
              <a:t>Några av verksamhetens/områdets resultat jämfört med kommunen, länet och riket</a:t>
            </a:r>
            <a:br>
              <a:rPr lang="sv-SE" dirty="0"/>
            </a:br>
            <a:endParaRPr lang="sv-SE" dirty="0"/>
          </a:p>
        </p:txBody>
      </p:sp>
      <p:sp>
        <p:nvSpPr>
          <p:cNvPr id="4" name="Platshållare för bild 3"/>
          <p:cNvSpPr>
            <a:spLocks noGrp="1"/>
          </p:cNvSpPr>
          <p:nvPr>
            <p:ph type="pic" sz="quarter" idx="13"/>
          </p:nvPr>
        </p:nvSpPr>
        <p:spPr/>
        <p:txBody>
          <a:bodyPr/>
          <a:lstStyle/>
          <a:p>
            <a:endParaRPr lang="sv-SE"/>
          </a:p>
        </p:txBody>
      </p:sp>
      <p:pic>
        <p:nvPicPr>
          <p:cNvPr id="6" name="Platshållare för bild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" b="12981"/>
          <a:stretch/>
        </p:blipFill>
        <p:spPr>
          <a:xfrm>
            <a:off x="0" y="1562489"/>
            <a:ext cx="9147600" cy="5309159"/>
          </a:xfrm>
          <a:custGeom>
            <a:avLst/>
            <a:gdLst>
              <a:gd name="connsiteX0" fmla="*/ 0 w 9147600"/>
              <a:gd name="connsiteY0" fmla="*/ 0 h 2708275"/>
              <a:gd name="connsiteX1" fmla="*/ 9147600 w 9147600"/>
              <a:gd name="connsiteY1" fmla="*/ 0 h 2708275"/>
              <a:gd name="connsiteX2" fmla="*/ 9147600 w 9147600"/>
              <a:gd name="connsiteY2" fmla="*/ 2708275 h 2708275"/>
              <a:gd name="connsiteX3" fmla="*/ 0 w 9147600"/>
              <a:gd name="connsiteY3" fmla="*/ 2708275 h 2708275"/>
              <a:gd name="connsiteX4" fmla="*/ 0 w 9147600"/>
              <a:gd name="connsiteY4" fmla="*/ 0 h 2708275"/>
              <a:gd name="connsiteX0" fmla="*/ 15903 w 9147600"/>
              <a:gd name="connsiteY0" fmla="*/ 2313829 h 2708275"/>
              <a:gd name="connsiteX1" fmla="*/ 9147600 w 9147600"/>
              <a:gd name="connsiteY1" fmla="*/ 0 h 2708275"/>
              <a:gd name="connsiteX2" fmla="*/ 9147600 w 9147600"/>
              <a:gd name="connsiteY2" fmla="*/ 2708275 h 2708275"/>
              <a:gd name="connsiteX3" fmla="*/ 0 w 9147600"/>
              <a:gd name="connsiteY3" fmla="*/ 2708275 h 2708275"/>
              <a:gd name="connsiteX4" fmla="*/ 15903 w 9147600"/>
              <a:gd name="connsiteY4" fmla="*/ 2313829 h 2708275"/>
              <a:gd name="connsiteX0" fmla="*/ 0 w 9155551"/>
              <a:gd name="connsiteY0" fmla="*/ 2313829 h 2708275"/>
              <a:gd name="connsiteX1" fmla="*/ 9155551 w 9155551"/>
              <a:gd name="connsiteY1" fmla="*/ 0 h 2708275"/>
              <a:gd name="connsiteX2" fmla="*/ 9155551 w 9155551"/>
              <a:gd name="connsiteY2" fmla="*/ 2708275 h 2708275"/>
              <a:gd name="connsiteX3" fmla="*/ 7951 w 9155551"/>
              <a:gd name="connsiteY3" fmla="*/ 2708275 h 2708275"/>
              <a:gd name="connsiteX4" fmla="*/ 0 w 9155551"/>
              <a:gd name="connsiteY4" fmla="*/ 2313829 h 2708275"/>
              <a:gd name="connsiteX0" fmla="*/ 0 w 9155551"/>
              <a:gd name="connsiteY0" fmla="*/ 2289975 h 2684421"/>
              <a:gd name="connsiteX1" fmla="*/ 9139649 w 9155551"/>
              <a:gd name="connsiteY1" fmla="*/ 0 h 2684421"/>
              <a:gd name="connsiteX2" fmla="*/ 9155551 w 9155551"/>
              <a:gd name="connsiteY2" fmla="*/ 2684421 h 2684421"/>
              <a:gd name="connsiteX3" fmla="*/ 7951 w 9155551"/>
              <a:gd name="connsiteY3" fmla="*/ 2684421 h 2684421"/>
              <a:gd name="connsiteX4" fmla="*/ 0 w 9155551"/>
              <a:gd name="connsiteY4" fmla="*/ 2289975 h 2684421"/>
              <a:gd name="connsiteX0" fmla="*/ 0 w 9155551"/>
              <a:gd name="connsiteY0" fmla="*/ 2289975 h 2684421"/>
              <a:gd name="connsiteX1" fmla="*/ 9139649 w 9155551"/>
              <a:gd name="connsiteY1" fmla="*/ 0 h 2684421"/>
              <a:gd name="connsiteX2" fmla="*/ 9155551 w 9155551"/>
              <a:gd name="connsiteY2" fmla="*/ 2684421 h 2684421"/>
              <a:gd name="connsiteX3" fmla="*/ 7951 w 9155551"/>
              <a:gd name="connsiteY3" fmla="*/ 2684421 h 2684421"/>
              <a:gd name="connsiteX4" fmla="*/ 0 w 9155551"/>
              <a:gd name="connsiteY4" fmla="*/ 2289975 h 2684421"/>
              <a:gd name="connsiteX0" fmla="*/ 1 w 9147600"/>
              <a:gd name="connsiteY0" fmla="*/ 2337683 h 2684421"/>
              <a:gd name="connsiteX1" fmla="*/ 9131698 w 9147600"/>
              <a:gd name="connsiteY1" fmla="*/ 0 h 2684421"/>
              <a:gd name="connsiteX2" fmla="*/ 9147600 w 9147600"/>
              <a:gd name="connsiteY2" fmla="*/ 2684421 h 2684421"/>
              <a:gd name="connsiteX3" fmla="*/ 0 w 9147600"/>
              <a:gd name="connsiteY3" fmla="*/ 2684421 h 2684421"/>
              <a:gd name="connsiteX4" fmla="*/ 1 w 9147600"/>
              <a:gd name="connsiteY4" fmla="*/ 2337683 h 2684421"/>
              <a:gd name="connsiteX0" fmla="*/ 1 w 9147600"/>
              <a:gd name="connsiteY0" fmla="*/ 1182114 h 2684421"/>
              <a:gd name="connsiteX1" fmla="*/ 9131698 w 9147600"/>
              <a:gd name="connsiteY1" fmla="*/ 0 h 2684421"/>
              <a:gd name="connsiteX2" fmla="*/ 9147600 w 9147600"/>
              <a:gd name="connsiteY2" fmla="*/ 2684421 h 2684421"/>
              <a:gd name="connsiteX3" fmla="*/ 0 w 9147600"/>
              <a:gd name="connsiteY3" fmla="*/ 2684421 h 2684421"/>
              <a:gd name="connsiteX4" fmla="*/ 1 w 9147600"/>
              <a:gd name="connsiteY4" fmla="*/ 1182114 h 2684421"/>
              <a:gd name="connsiteX0" fmla="*/ 1 w 9147600"/>
              <a:gd name="connsiteY0" fmla="*/ 1186140 h 2688447"/>
              <a:gd name="connsiteX1" fmla="*/ 9139649 w 9147600"/>
              <a:gd name="connsiteY1" fmla="*/ 0 h 2688447"/>
              <a:gd name="connsiteX2" fmla="*/ 9147600 w 9147600"/>
              <a:gd name="connsiteY2" fmla="*/ 2688447 h 2688447"/>
              <a:gd name="connsiteX3" fmla="*/ 0 w 9147600"/>
              <a:gd name="connsiteY3" fmla="*/ 2688447 h 2688447"/>
              <a:gd name="connsiteX4" fmla="*/ 1 w 9147600"/>
              <a:gd name="connsiteY4" fmla="*/ 1186140 h 26884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47600" h="2688447">
                <a:moveTo>
                  <a:pt x="1" y="1186140"/>
                </a:moveTo>
                <a:lnTo>
                  <a:pt x="9139649" y="0"/>
                </a:lnTo>
                <a:cubicBezTo>
                  <a:pt x="9144950" y="894807"/>
                  <a:pt x="9142299" y="1793640"/>
                  <a:pt x="9147600" y="2688447"/>
                </a:cubicBezTo>
                <a:lnTo>
                  <a:pt x="0" y="2688447"/>
                </a:lnTo>
                <a:cubicBezTo>
                  <a:pt x="0" y="2572868"/>
                  <a:pt x="1" y="1301719"/>
                  <a:pt x="1" y="1186140"/>
                </a:cubicBezTo>
                <a:close/>
              </a:path>
            </a:pathLst>
          </a:custGeom>
          <a:solidFill>
            <a:srgbClr val="A5ACAF"/>
          </a:solidFill>
        </p:spPr>
      </p:pic>
    </p:spTree>
    <p:extLst>
      <p:ext uri="{BB962C8B-B14F-4D97-AF65-F5344CB8AC3E}">
        <p14:creationId xmlns:p14="http://schemas.microsoft.com/office/powerpoint/2010/main" val="27744269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tshållare för bild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1DABF-CD59-47A1-8187-10F3203EF599}" type="slidenum">
              <a:rPr lang="sv-SE" smtClean="0"/>
              <a:pPr/>
              <a:t>11</a:t>
            </a:fld>
            <a:endParaRPr lang="sv-SE"/>
          </a:p>
        </p:txBody>
      </p:sp>
      <p:sp>
        <p:nvSpPr>
          <p:cNvPr id="7" name="Platshållare för sidfot 6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sv-SE" dirty="0"/>
              <a:t>Källa: Socialstyrelsen, Vad tycker de äldre om äldreomsorgen? 2023</a:t>
            </a:r>
          </a:p>
        </p:txBody>
      </p:sp>
      <p:graphicFrame>
        <p:nvGraphicFramePr>
          <p:cNvPr id="9" name="Diagram 1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119687897"/>
              </p:ext>
            </p:extLst>
          </p:nvPr>
        </p:nvGraphicFramePr>
        <p:xfrm>
          <a:off x="812112" y="1638300"/>
          <a:ext cx="6917156" cy="440524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0" name="Rubrik 1">
            <a:extLst>
              <a:ext uri="{FF2B5EF4-FFF2-40B4-BE49-F238E27FC236}">
                <a16:creationId xmlns:a16="http://schemas.microsoft.com/office/drawing/2014/main" id="{2D3D1A9F-336C-4EA2-AC08-77845B25C6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2112" y="415784"/>
            <a:ext cx="7426541" cy="1295400"/>
          </a:xfrm>
        </p:spPr>
        <p:txBody>
          <a:bodyPr wrap="square"/>
          <a:lstStyle/>
          <a:p>
            <a:pPr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v-SE" sz="3300" b="1" kern="1200" dirty="0">
                <a:solidFill>
                  <a:schemeClr val="accent4"/>
                </a:solidFill>
                <a:latin typeface="+mj-lt"/>
                <a:ea typeface="+mj-ea"/>
                <a:cs typeface="+mj-cs"/>
              </a:rPr>
              <a:t>Boendemiljö</a:t>
            </a:r>
            <a:br>
              <a:rPr lang="sv-SE" dirty="0"/>
            </a:br>
            <a:r>
              <a:rPr lang="sv-SE" sz="1600" i="1" kern="1200" dirty="0">
                <a:solidFill>
                  <a:srgbClr val="000000"/>
                </a:solidFill>
                <a:latin typeface="Century Gothic"/>
                <a:ea typeface="+mn-ea"/>
                <a:cs typeface="+mn-cs"/>
              </a:rPr>
              <a:t>Positiva svar = Ja</a:t>
            </a:r>
            <a:br>
              <a:rPr lang="sv-SE" sz="1600" i="1" kern="1200" dirty="0">
                <a:solidFill>
                  <a:srgbClr val="000000"/>
                </a:solidFill>
                <a:latin typeface="Century Gothic"/>
                <a:ea typeface="+mn-ea"/>
                <a:cs typeface="+mn-cs"/>
              </a:rPr>
            </a:br>
            <a:r>
              <a:rPr lang="sv-SE" sz="1600" i="1" kern="1200" dirty="0">
                <a:solidFill>
                  <a:srgbClr val="000000"/>
                </a:solidFill>
                <a:latin typeface="Century Gothic"/>
                <a:ea typeface="+mn-ea"/>
                <a:cs typeface="+mn-cs"/>
              </a:rPr>
              <a:t>Andel positiva svar i verksamheten/området jämfört med kommunen, länet och riket</a:t>
            </a:r>
          </a:p>
        </p:txBody>
      </p:sp>
    </p:spTree>
    <p:extLst>
      <p:ext uri="{BB962C8B-B14F-4D97-AF65-F5344CB8AC3E}">
        <p14:creationId xmlns:p14="http://schemas.microsoft.com/office/powerpoint/2010/main" val="68488405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4" name="Diagram 1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928389170"/>
              </p:ext>
            </p:extLst>
          </p:nvPr>
        </p:nvGraphicFramePr>
        <p:xfrm>
          <a:off x="803547" y="1993108"/>
          <a:ext cx="6934347" cy="379809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03547" y="679623"/>
            <a:ext cx="7698711" cy="1313486"/>
          </a:xfrm>
        </p:spPr>
        <p:txBody>
          <a:bodyPr/>
          <a:lstStyle/>
          <a:p>
            <a:r>
              <a:rPr lang="sv-SE" dirty="0"/>
              <a:t>Mat och måltidsmiljö</a:t>
            </a:r>
            <a:br>
              <a:rPr lang="sv-SE" dirty="0"/>
            </a:br>
            <a:r>
              <a:rPr lang="sv-SE" sz="1600" b="0" i="1" dirty="0">
                <a:solidFill>
                  <a:srgbClr val="000000"/>
                </a:solidFill>
              </a:rPr>
              <a:t>Positiva svar = Mycket bra eller Ganska bra och Ja, alltid eller Oftast</a:t>
            </a:r>
            <a:br>
              <a:rPr lang="sv-SE" sz="1600" b="0" i="1" dirty="0">
                <a:solidFill>
                  <a:srgbClr val="000000"/>
                </a:solidFill>
              </a:rPr>
            </a:br>
            <a:r>
              <a:rPr lang="sv-SE" sz="1600" b="0" i="1" dirty="0">
                <a:solidFill>
                  <a:srgbClr val="000000"/>
                </a:solidFill>
              </a:rPr>
              <a:t>Andel positiva svar i verksamheten/området jämfört med kommunen, länet och riket</a:t>
            </a:r>
            <a:endParaRPr lang="sv-SE" b="0" dirty="0"/>
          </a:p>
        </p:txBody>
      </p:sp>
      <p:sp>
        <p:nvSpPr>
          <p:cNvPr id="10" name="textruta 1"/>
          <p:cNvSpPr txBox="1"/>
          <p:nvPr/>
        </p:nvSpPr>
        <p:spPr>
          <a:xfrm>
            <a:off x="962160" y="2438787"/>
            <a:ext cx="2528464" cy="5770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sv-SE" sz="1050" dirty="0"/>
              <a:t>Hur brukar maten smaka?</a:t>
            </a:r>
          </a:p>
          <a:p>
            <a:r>
              <a:rPr lang="sv-SE" sz="1000" i="1" dirty="0"/>
              <a:t>Mycket bra / Ganska bra </a:t>
            </a:r>
          </a:p>
          <a:p>
            <a:endParaRPr lang="sv-SE" sz="1050" dirty="0"/>
          </a:p>
        </p:txBody>
      </p:sp>
      <p:sp>
        <p:nvSpPr>
          <p:cNvPr id="11" name="textruta 1"/>
          <p:cNvSpPr txBox="1"/>
          <p:nvPr/>
        </p:nvSpPr>
        <p:spPr>
          <a:xfrm>
            <a:off x="962158" y="3829650"/>
            <a:ext cx="2528465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sv-SE" sz="1050" dirty="0"/>
              <a:t>Upplever du att måltiderna på ditt äldreboende är en trevlig stund på </a:t>
            </a:r>
          </a:p>
          <a:p>
            <a:r>
              <a:rPr lang="sv-SE" sz="1050" dirty="0"/>
              <a:t>dagen?</a:t>
            </a:r>
          </a:p>
          <a:p>
            <a:r>
              <a:rPr lang="sv-SE" sz="1000" i="1" dirty="0"/>
              <a:t>Ja, alltid / Oftast </a:t>
            </a:r>
          </a:p>
          <a:p>
            <a:endParaRPr lang="sv-SE" sz="1050" dirty="0"/>
          </a:p>
        </p:txBody>
      </p:sp>
      <p:sp>
        <p:nvSpPr>
          <p:cNvPr id="8" name="Platshållare för bildnumm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1DABF-CD59-47A1-8187-10F3203EF599}" type="slidenum">
              <a:rPr lang="sv-SE" smtClean="0"/>
              <a:pPr/>
              <a:t>12</a:t>
            </a:fld>
            <a:endParaRPr lang="sv-SE"/>
          </a:p>
        </p:txBody>
      </p:sp>
      <p:sp>
        <p:nvSpPr>
          <p:cNvPr id="9" name="Platshållare för sidfot 8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sv-SE" dirty="0"/>
              <a:t>Källa: Socialstyrelsen, Vad tycker de äldre om äldreomsorgen? 2023</a:t>
            </a:r>
          </a:p>
        </p:txBody>
      </p:sp>
    </p:spTree>
    <p:extLst>
      <p:ext uri="{BB962C8B-B14F-4D97-AF65-F5344CB8AC3E}">
        <p14:creationId xmlns:p14="http://schemas.microsoft.com/office/powerpoint/2010/main" val="330731547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" name="Diagram 2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201972071"/>
              </p:ext>
            </p:extLst>
          </p:nvPr>
        </p:nvGraphicFramePr>
        <p:xfrm>
          <a:off x="820800" y="2286000"/>
          <a:ext cx="6959600" cy="376881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03844" y="294871"/>
            <a:ext cx="7133656" cy="1724429"/>
          </a:xfrm>
        </p:spPr>
        <p:txBody>
          <a:bodyPr/>
          <a:lstStyle/>
          <a:p>
            <a:r>
              <a:rPr lang="sv-SE" dirty="0"/>
              <a:t>Aktiviteter och möjlighet att komma utomhus</a:t>
            </a:r>
            <a:r>
              <a:rPr lang="sv-SE" sz="1600" b="0" i="1" dirty="0">
                <a:solidFill>
                  <a:srgbClr val="002B45"/>
                </a:solidFill>
              </a:rPr>
              <a:t> </a:t>
            </a:r>
            <a:br>
              <a:rPr lang="sv-SE" sz="1600" b="0" i="1" dirty="0">
                <a:solidFill>
                  <a:srgbClr val="002B45"/>
                </a:solidFill>
              </a:rPr>
            </a:br>
            <a:r>
              <a:rPr lang="sv-SE" sz="1600" b="0" i="1" dirty="0">
                <a:solidFill>
                  <a:srgbClr val="000000"/>
                </a:solidFill>
              </a:rPr>
              <a:t>Positiva svar = Mycket nöjd/bra eller Ganska nöjd/bra</a:t>
            </a:r>
            <a:br>
              <a:rPr lang="sv-SE" sz="1600" b="0" i="1" dirty="0">
                <a:solidFill>
                  <a:srgbClr val="000000"/>
                </a:solidFill>
              </a:rPr>
            </a:br>
            <a:r>
              <a:rPr lang="sv-SE" sz="1600" b="0" i="1" dirty="0">
                <a:solidFill>
                  <a:srgbClr val="000000"/>
                </a:solidFill>
              </a:rPr>
              <a:t>Andel positiva svar i verksamheten/området jämfört med kommunen, länet och riket</a:t>
            </a:r>
            <a:endParaRPr lang="sv-SE" dirty="0"/>
          </a:p>
        </p:txBody>
      </p:sp>
      <p:sp>
        <p:nvSpPr>
          <p:cNvPr id="7" name="textruta 1"/>
          <p:cNvSpPr txBox="1"/>
          <p:nvPr/>
        </p:nvSpPr>
        <p:spPr>
          <a:xfrm>
            <a:off x="922473" y="2775267"/>
            <a:ext cx="2739771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sv-SE" sz="1050" dirty="0"/>
              <a:t>Hur nöjd eller missnöjd är du med de aktiviteter som erbjuds på ditt äldreboende?</a:t>
            </a:r>
          </a:p>
          <a:p>
            <a:r>
              <a:rPr lang="sv-SE" sz="1000" i="1" dirty="0"/>
              <a:t>Mycket nöjd / Ganska nöjd </a:t>
            </a:r>
          </a:p>
          <a:p>
            <a:endParaRPr lang="sv-SE" sz="1050" dirty="0"/>
          </a:p>
        </p:txBody>
      </p:sp>
      <p:sp>
        <p:nvSpPr>
          <p:cNvPr id="9" name="textruta 1"/>
          <p:cNvSpPr txBox="1"/>
          <p:nvPr/>
        </p:nvSpPr>
        <p:spPr>
          <a:xfrm>
            <a:off x="922473" y="4491983"/>
            <a:ext cx="2755673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sv-SE" sz="1050" dirty="0"/>
              <a:t>Är möjligheterna att komma utomhus </a:t>
            </a:r>
          </a:p>
          <a:p>
            <a:r>
              <a:rPr lang="sv-SE" sz="1050" dirty="0"/>
              <a:t>bra eller dåliga? </a:t>
            </a:r>
          </a:p>
          <a:p>
            <a:r>
              <a:rPr lang="sv-SE" sz="1000" i="1" dirty="0"/>
              <a:t>Mycket bra / Ganska bra </a:t>
            </a:r>
          </a:p>
          <a:p>
            <a:endParaRPr lang="sv-SE" sz="1050" dirty="0"/>
          </a:p>
        </p:txBody>
      </p:sp>
      <p:sp>
        <p:nvSpPr>
          <p:cNvPr id="8" name="Platshållare för bildnumm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1DABF-CD59-47A1-8187-10F3203EF599}" type="slidenum">
              <a:rPr lang="sv-SE" smtClean="0"/>
              <a:pPr/>
              <a:t>13</a:t>
            </a:fld>
            <a:endParaRPr lang="sv-SE"/>
          </a:p>
        </p:txBody>
      </p:sp>
      <p:sp>
        <p:nvSpPr>
          <p:cNvPr id="11" name="Platshållare för sidfot 10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sv-SE" dirty="0"/>
              <a:t>Källa: Socialstyrelsen, Vad tycker de äldre om äldreomsorgen? 2023</a:t>
            </a:r>
          </a:p>
        </p:txBody>
      </p:sp>
    </p:spTree>
    <p:extLst>
      <p:ext uri="{BB962C8B-B14F-4D97-AF65-F5344CB8AC3E}">
        <p14:creationId xmlns:p14="http://schemas.microsoft.com/office/powerpoint/2010/main" val="197238906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4" name="Diagram 1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667246446"/>
              </p:ext>
            </p:extLst>
          </p:nvPr>
        </p:nvGraphicFramePr>
        <p:xfrm>
          <a:off x="803547" y="1940011"/>
          <a:ext cx="6942974" cy="401594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03844" y="686594"/>
            <a:ext cx="7120956" cy="1108840"/>
          </a:xfrm>
        </p:spPr>
        <p:txBody>
          <a:bodyPr/>
          <a:lstStyle/>
          <a:p>
            <a:r>
              <a:rPr lang="sv-SE" dirty="0"/>
              <a:t>Hjälpens utförande</a:t>
            </a:r>
            <a:r>
              <a:rPr lang="sv-SE" sz="1600" b="0" i="1" dirty="0">
                <a:solidFill>
                  <a:srgbClr val="002B45"/>
                </a:solidFill>
              </a:rPr>
              <a:t> </a:t>
            </a:r>
            <a:br>
              <a:rPr lang="sv-SE" sz="1600" b="0" i="1" dirty="0">
                <a:solidFill>
                  <a:srgbClr val="002B45"/>
                </a:solidFill>
              </a:rPr>
            </a:br>
            <a:r>
              <a:rPr lang="sv-SE" sz="1600" b="0" i="1" dirty="0">
                <a:solidFill>
                  <a:srgbClr val="000000"/>
                </a:solidFill>
              </a:rPr>
              <a:t>Positiva svar = Ja, alltid eller Oftast</a:t>
            </a:r>
            <a:br>
              <a:rPr lang="sv-SE" sz="1600" b="0" i="1" dirty="0">
                <a:solidFill>
                  <a:srgbClr val="000000"/>
                </a:solidFill>
              </a:rPr>
            </a:br>
            <a:r>
              <a:rPr lang="sv-SE" sz="1600" b="0" i="1" dirty="0">
                <a:solidFill>
                  <a:srgbClr val="000000"/>
                </a:solidFill>
              </a:rPr>
              <a:t>Andel positiva svar i verksamheten/området jämfört med kommunen, länet och riket</a:t>
            </a:r>
            <a:br>
              <a:rPr lang="sv-SE" sz="1600" b="0" i="1" dirty="0">
                <a:solidFill>
                  <a:srgbClr val="002B45"/>
                </a:solidFill>
              </a:rPr>
            </a:br>
            <a:br>
              <a:rPr lang="sv-SE" sz="1600" b="0" i="1" dirty="0">
                <a:solidFill>
                  <a:srgbClr val="002B45"/>
                </a:solidFill>
              </a:rPr>
            </a:br>
            <a:endParaRPr lang="sv-SE" dirty="0"/>
          </a:p>
        </p:txBody>
      </p:sp>
      <p:sp>
        <p:nvSpPr>
          <p:cNvPr id="9" name="textruta 1"/>
          <p:cNvSpPr txBox="1"/>
          <p:nvPr/>
        </p:nvSpPr>
        <p:spPr>
          <a:xfrm>
            <a:off x="977113" y="2135371"/>
            <a:ext cx="2719795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sv-SE" sz="1050" dirty="0"/>
              <a:t>Brukar personalen ha tillräckligt med tid </a:t>
            </a:r>
          </a:p>
          <a:p>
            <a:r>
              <a:rPr lang="sv-SE" sz="1050" dirty="0"/>
              <a:t>för att kunna utföra sitt arbete hos dig?</a:t>
            </a:r>
          </a:p>
          <a:p>
            <a:r>
              <a:rPr lang="sv-SE" sz="1000" i="1" dirty="0"/>
              <a:t>Ja, alltid / Oftast </a:t>
            </a:r>
          </a:p>
          <a:p>
            <a:endParaRPr lang="sv-SE" sz="1050" dirty="0"/>
          </a:p>
        </p:txBody>
      </p:sp>
      <p:sp>
        <p:nvSpPr>
          <p:cNvPr id="11" name="textruta 1"/>
          <p:cNvSpPr txBox="1"/>
          <p:nvPr/>
        </p:nvSpPr>
        <p:spPr>
          <a:xfrm>
            <a:off x="977113" y="3195952"/>
            <a:ext cx="2735249" cy="9002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sv-SE" sz="1050" dirty="0"/>
              <a:t>Brukar personalen meddela dig i förväg om tillfälliga förändringar? T.ex. byte av personal, ändringar av olika aktiviteter etc.</a:t>
            </a:r>
          </a:p>
          <a:p>
            <a:r>
              <a:rPr lang="sv-SE" sz="1000" i="1" dirty="0"/>
              <a:t>Ja, alltid / Oftast </a:t>
            </a:r>
          </a:p>
        </p:txBody>
      </p:sp>
      <p:sp>
        <p:nvSpPr>
          <p:cNvPr id="12" name="textruta 1"/>
          <p:cNvSpPr txBox="1"/>
          <p:nvPr/>
        </p:nvSpPr>
        <p:spPr>
          <a:xfrm>
            <a:off x="977113" y="4287413"/>
            <a:ext cx="2719346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sv-SE" sz="1050" dirty="0"/>
              <a:t>Brukar du kunna påverka vid vilka tider </a:t>
            </a:r>
          </a:p>
          <a:p>
            <a:r>
              <a:rPr lang="sv-SE" sz="1050" dirty="0"/>
              <a:t>du får hjälp? T.ex. tid för att </a:t>
            </a:r>
          </a:p>
          <a:p>
            <a:r>
              <a:rPr lang="sv-SE" sz="1050" dirty="0"/>
              <a:t>duscha/bada, gå och lägga dig etc.</a:t>
            </a:r>
          </a:p>
          <a:p>
            <a:r>
              <a:rPr lang="sv-SE" sz="1000" i="1" dirty="0"/>
              <a:t>Ja, alltid / Oftast </a:t>
            </a:r>
            <a:r>
              <a:rPr lang="sv-SE" sz="1000" dirty="0"/>
              <a:t> </a:t>
            </a:r>
          </a:p>
        </p:txBody>
      </p:sp>
      <p:sp>
        <p:nvSpPr>
          <p:cNvPr id="8" name="Platshållare för bildnumm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1DABF-CD59-47A1-8187-10F3203EF599}" type="slidenum">
              <a:rPr lang="sv-SE" smtClean="0"/>
              <a:pPr/>
              <a:t>14</a:t>
            </a:fld>
            <a:endParaRPr lang="sv-SE"/>
          </a:p>
        </p:txBody>
      </p:sp>
      <p:sp>
        <p:nvSpPr>
          <p:cNvPr id="10" name="Platshållare för sidfot 9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sv-SE" dirty="0"/>
              <a:t>Källa: Socialstyrelsen, Vad tycker de äldre om äldreomsorgen? 2023</a:t>
            </a:r>
          </a:p>
        </p:txBody>
      </p:sp>
    </p:spTree>
    <p:extLst>
      <p:ext uri="{BB962C8B-B14F-4D97-AF65-F5344CB8AC3E}">
        <p14:creationId xmlns:p14="http://schemas.microsoft.com/office/powerpoint/2010/main" val="394402567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" name="Diagram 18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2118446478"/>
              </p:ext>
            </p:extLst>
          </p:nvPr>
        </p:nvGraphicFramePr>
        <p:xfrm>
          <a:off x="820800" y="1940011"/>
          <a:ext cx="6925721" cy="378116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03843" y="686594"/>
            <a:ext cx="7351615" cy="1096166"/>
          </a:xfrm>
        </p:spPr>
        <p:txBody>
          <a:bodyPr/>
          <a:lstStyle/>
          <a:p>
            <a:r>
              <a:rPr lang="sv-SE" dirty="0"/>
              <a:t>Bemötande och inflytande</a:t>
            </a:r>
            <a:br>
              <a:rPr lang="sv-SE" sz="1600" b="0" i="1" dirty="0">
                <a:solidFill>
                  <a:srgbClr val="002B45"/>
                </a:solidFill>
              </a:rPr>
            </a:br>
            <a:r>
              <a:rPr lang="sv-SE" sz="1600" b="0" i="1" dirty="0">
                <a:solidFill>
                  <a:srgbClr val="000000"/>
                </a:solidFill>
              </a:rPr>
              <a:t>Positiva svar = Ja, alltid eller Oftast</a:t>
            </a:r>
            <a:br>
              <a:rPr lang="sv-SE" sz="1600" b="0" i="1" dirty="0">
                <a:solidFill>
                  <a:srgbClr val="000000"/>
                </a:solidFill>
              </a:rPr>
            </a:br>
            <a:r>
              <a:rPr lang="sv-SE" sz="1600" b="0" i="1" dirty="0">
                <a:solidFill>
                  <a:srgbClr val="000000"/>
                </a:solidFill>
              </a:rPr>
              <a:t>Andel positiva svar i verksamheten/området jämfört med kommunen, länet och riket</a:t>
            </a:r>
            <a:endParaRPr lang="sv-SE" dirty="0"/>
          </a:p>
        </p:txBody>
      </p:sp>
      <p:sp>
        <p:nvSpPr>
          <p:cNvPr id="7" name="textruta 1"/>
          <p:cNvSpPr txBox="1"/>
          <p:nvPr/>
        </p:nvSpPr>
        <p:spPr>
          <a:xfrm>
            <a:off x="962109" y="2442388"/>
            <a:ext cx="2719346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sv-SE" sz="1050" dirty="0"/>
              <a:t>Brukar personalen bemöta dig på ett </a:t>
            </a:r>
          </a:p>
          <a:p>
            <a:r>
              <a:rPr lang="sv-SE" sz="1050" dirty="0"/>
              <a:t>bra sätt?</a:t>
            </a:r>
          </a:p>
          <a:p>
            <a:r>
              <a:rPr lang="sv-SE" sz="1000" i="1" dirty="0"/>
              <a:t>Ja, alltid / Oftast </a:t>
            </a:r>
          </a:p>
          <a:p>
            <a:endParaRPr lang="sv-SE" sz="1050" dirty="0"/>
          </a:p>
        </p:txBody>
      </p:sp>
      <p:sp>
        <p:nvSpPr>
          <p:cNvPr id="10" name="textruta 1"/>
          <p:cNvSpPr txBox="1"/>
          <p:nvPr/>
        </p:nvSpPr>
        <p:spPr>
          <a:xfrm>
            <a:off x="969565" y="3840680"/>
            <a:ext cx="2751646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sv-SE" sz="1050" dirty="0"/>
              <a:t>Brukar personalen ta hänsyn till dina </a:t>
            </a:r>
          </a:p>
          <a:p>
            <a:r>
              <a:rPr lang="sv-SE" sz="1050" dirty="0"/>
              <a:t>åsikter och önskemål om hur hjälpen </a:t>
            </a:r>
          </a:p>
          <a:p>
            <a:r>
              <a:rPr lang="sv-SE" sz="1050" dirty="0"/>
              <a:t>ska utföras?</a:t>
            </a:r>
          </a:p>
          <a:p>
            <a:r>
              <a:rPr lang="sv-SE" sz="1000" i="1" dirty="0"/>
              <a:t>Ja, alltid / Oftast </a:t>
            </a:r>
          </a:p>
          <a:p>
            <a:endParaRPr lang="sv-SE" sz="1050" dirty="0"/>
          </a:p>
        </p:txBody>
      </p:sp>
      <p:sp>
        <p:nvSpPr>
          <p:cNvPr id="8" name="Platshållare för bildnumm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1DABF-CD59-47A1-8187-10F3203EF599}" type="slidenum">
              <a:rPr lang="sv-SE" smtClean="0"/>
              <a:pPr/>
              <a:t>15</a:t>
            </a:fld>
            <a:endParaRPr lang="sv-SE"/>
          </a:p>
        </p:txBody>
      </p:sp>
      <p:sp>
        <p:nvSpPr>
          <p:cNvPr id="9" name="Platshållare för sidfot 8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sv-SE" dirty="0"/>
              <a:t>Källa: Socialstyrelsen, Vad tycker de äldre om äldreomsorgen? 2023</a:t>
            </a:r>
          </a:p>
        </p:txBody>
      </p:sp>
    </p:spTree>
    <p:extLst>
      <p:ext uri="{BB962C8B-B14F-4D97-AF65-F5344CB8AC3E}">
        <p14:creationId xmlns:p14="http://schemas.microsoft.com/office/powerpoint/2010/main" val="400781282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" name="Diagram 19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4201494689"/>
              </p:ext>
            </p:extLst>
          </p:nvPr>
        </p:nvGraphicFramePr>
        <p:xfrm>
          <a:off x="827567" y="2006600"/>
          <a:ext cx="6959600" cy="4038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03844" y="506627"/>
            <a:ext cx="7082856" cy="1499973"/>
          </a:xfrm>
        </p:spPr>
        <p:txBody>
          <a:bodyPr/>
          <a:lstStyle/>
          <a:p>
            <a:r>
              <a:rPr lang="sv-SE" dirty="0"/>
              <a:t>Trygghet och förtroende</a:t>
            </a:r>
            <a:r>
              <a:rPr lang="sv-SE" sz="1600" b="0" i="1" dirty="0">
                <a:solidFill>
                  <a:srgbClr val="002B45"/>
                </a:solidFill>
              </a:rPr>
              <a:t> </a:t>
            </a:r>
            <a:br>
              <a:rPr lang="sv-SE" sz="1600" b="0" i="1" dirty="0">
                <a:solidFill>
                  <a:srgbClr val="002B45"/>
                </a:solidFill>
              </a:rPr>
            </a:br>
            <a:r>
              <a:rPr lang="sv-SE" sz="1600" b="0" i="1" dirty="0">
                <a:solidFill>
                  <a:srgbClr val="000000"/>
                </a:solidFill>
              </a:rPr>
              <a:t>Positiva svar = Mycket tryggt eller Ganska tryggt och Ja, för alla eller Ja, för flertalet</a:t>
            </a:r>
            <a:br>
              <a:rPr lang="sv-SE" sz="1600" b="0" i="1" dirty="0">
                <a:solidFill>
                  <a:srgbClr val="000000"/>
                </a:solidFill>
              </a:rPr>
            </a:br>
            <a:r>
              <a:rPr lang="sv-SE" sz="1600" b="0" i="1" dirty="0">
                <a:solidFill>
                  <a:srgbClr val="000000"/>
                </a:solidFill>
              </a:rPr>
              <a:t>Andel positiva svar i verksamheten/området  jämfört med kommunen, länet och riket</a:t>
            </a:r>
            <a:endParaRPr lang="sv-SE" dirty="0"/>
          </a:p>
        </p:txBody>
      </p:sp>
      <p:sp>
        <p:nvSpPr>
          <p:cNvPr id="7" name="textruta 1"/>
          <p:cNvSpPr txBox="1"/>
          <p:nvPr/>
        </p:nvSpPr>
        <p:spPr>
          <a:xfrm>
            <a:off x="962108" y="2448418"/>
            <a:ext cx="2727297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sv-SE" sz="1050" dirty="0"/>
              <a:t>Hur tryggt eller otryggt känns det att bo på ditt äldreboende?</a:t>
            </a:r>
          </a:p>
          <a:p>
            <a:r>
              <a:rPr lang="sv-SE" sz="1000" i="1" dirty="0"/>
              <a:t>Mycket tryggt / Ganska tryggt </a:t>
            </a:r>
          </a:p>
          <a:p>
            <a:endParaRPr lang="sv-SE" sz="1050" dirty="0"/>
          </a:p>
        </p:txBody>
      </p:sp>
      <p:sp>
        <p:nvSpPr>
          <p:cNvPr id="9" name="textruta 1"/>
          <p:cNvSpPr txBox="1"/>
          <p:nvPr/>
        </p:nvSpPr>
        <p:spPr>
          <a:xfrm>
            <a:off x="962108" y="4166018"/>
            <a:ext cx="2743201" cy="9002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sv-SE" sz="1050" dirty="0"/>
              <a:t>Känner du förtroende för personalen </a:t>
            </a:r>
          </a:p>
          <a:p>
            <a:r>
              <a:rPr lang="sv-SE" sz="1050" dirty="0"/>
              <a:t>på ditt äldreboende?</a:t>
            </a:r>
          </a:p>
          <a:p>
            <a:r>
              <a:rPr lang="sv-SE" sz="1000" i="1" dirty="0"/>
              <a:t>Ja, för alla i personalen / Ja, för flertalet i personalen </a:t>
            </a:r>
          </a:p>
          <a:p>
            <a:endParaRPr lang="sv-SE" sz="1050" dirty="0"/>
          </a:p>
        </p:txBody>
      </p:sp>
      <p:sp>
        <p:nvSpPr>
          <p:cNvPr id="8" name="Platshållare för bildnumm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1DABF-CD59-47A1-8187-10F3203EF599}" type="slidenum">
              <a:rPr lang="sv-SE" smtClean="0"/>
              <a:pPr/>
              <a:t>16</a:t>
            </a:fld>
            <a:endParaRPr lang="sv-SE"/>
          </a:p>
        </p:txBody>
      </p:sp>
      <p:sp>
        <p:nvSpPr>
          <p:cNvPr id="10" name="Platshållare för sidfot 9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sv-SE" dirty="0"/>
              <a:t>Källa: Socialstyrelsen, Vad tycker de äldre om äldreomsorgen? 2023</a:t>
            </a:r>
          </a:p>
        </p:txBody>
      </p:sp>
    </p:spTree>
    <p:extLst>
      <p:ext uri="{BB962C8B-B14F-4D97-AF65-F5344CB8AC3E}">
        <p14:creationId xmlns:p14="http://schemas.microsoft.com/office/powerpoint/2010/main" val="373757316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" name="Diagram 2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440622890"/>
              </p:ext>
            </p:extLst>
          </p:nvPr>
        </p:nvGraphicFramePr>
        <p:xfrm>
          <a:off x="820800" y="1657771"/>
          <a:ext cx="6959600" cy="413342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03844" y="383060"/>
            <a:ext cx="7108256" cy="1274712"/>
          </a:xfrm>
        </p:spPr>
        <p:txBody>
          <a:bodyPr/>
          <a:lstStyle/>
          <a:p>
            <a:r>
              <a:rPr lang="sv-SE" dirty="0"/>
              <a:t>Tillgänglighet</a:t>
            </a:r>
            <a:br>
              <a:rPr lang="sv-SE" sz="1600" b="0" i="1" dirty="0">
                <a:solidFill>
                  <a:srgbClr val="002B45"/>
                </a:solidFill>
              </a:rPr>
            </a:br>
            <a:r>
              <a:rPr lang="sv-SE" sz="1600" b="0" i="1" dirty="0">
                <a:solidFill>
                  <a:srgbClr val="000000"/>
                </a:solidFill>
              </a:rPr>
              <a:t>Positiva svar = Mycket lätt eller Ganska lätt</a:t>
            </a:r>
            <a:br>
              <a:rPr lang="sv-SE" sz="1600" b="0" i="1" dirty="0">
                <a:solidFill>
                  <a:srgbClr val="000000"/>
                </a:solidFill>
              </a:rPr>
            </a:br>
            <a:r>
              <a:rPr lang="sv-SE" sz="1600" b="0" i="1" dirty="0">
                <a:solidFill>
                  <a:srgbClr val="000000"/>
                </a:solidFill>
              </a:rPr>
              <a:t>Andel positiva svar i verksamheten/området jämfört med kommunen, länet och riket</a:t>
            </a:r>
            <a:endParaRPr lang="sv-SE" dirty="0"/>
          </a:p>
        </p:txBody>
      </p:sp>
      <p:sp>
        <p:nvSpPr>
          <p:cNvPr id="7" name="textruta 1"/>
          <p:cNvSpPr txBox="1"/>
          <p:nvPr/>
        </p:nvSpPr>
        <p:spPr>
          <a:xfrm>
            <a:off x="966484" y="2041234"/>
            <a:ext cx="2733147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sv-SE" sz="1050" dirty="0"/>
              <a:t>Hur lätt eller svårt är det att få träffa sjuksköterska vid behov? </a:t>
            </a:r>
          </a:p>
          <a:p>
            <a:r>
              <a:rPr lang="sv-SE" sz="1000" i="1" dirty="0"/>
              <a:t>Mycket lätt / Ganska lätt  </a:t>
            </a:r>
          </a:p>
          <a:p>
            <a:endParaRPr lang="sv-SE" sz="1050" dirty="0"/>
          </a:p>
        </p:txBody>
      </p:sp>
      <p:sp>
        <p:nvSpPr>
          <p:cNvPr id="10" name="textruta 1"/>
          <p:cNvSpPr txBox="1"/>
          <p:nvPr/>
        </p:nvSpPr>
        <p:spPr>
          <a:xfrm>
            <a:off x="966484" y="3110382"/>
            <a:ext cx="2683165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sv-SE" sz="1050" dirty="0"/>
              <a:t>Hur lätt eller svårt är det att få träffa </a:t>
            </a:r>
          </a:p>
          <a:p>
            <a:r>
              <a:rPr lang="sv-SE" sz="1050" dirty="0"/>
              <a:t>läkare vid behov? </a:t>
            </a:r>
          </a:p>
          <a:p>
            <a:r>
              <a:rPr lang="sv-SE" sz="1000" i="1" dirty="0"/>
              <a:t>Mycket lätt / Ganska lätt  </a:t>
            </a:r>
          </a:p>
          <a:p>
            <a:endParaRPr lang="sv-SE" sz="1050" dirty="0"/>
          </a:p>
        </p:txBody>
      </p:sp>
      <p:sp>
        <p:nvSpPr>
          <p:cNvPr id="11" name="textruta 1"/>
          <p:cNvSpPr txBox="1"/>
          <p:nvPr/>
        </p:nvSpPr>
        <p:spPr>
          <a:xfrm>
            <a:off x="966484" y="4131092"/>
            <a:ext cx="2752653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sv-SE" sz="1050" dirty="0"/>
              <a:t>Hur lätt eller svårt är det att få kontakt </a:t>
            </a:r>
          </a:p>
          <a:p>
            <a:r>
              <a:rPr lang="sv-SE" sz="1050" dirty="0"/>
              <a:t>med personalen på ditt äldreboende, </a:t>
            </a:r>
          </a:p>
          <a:p>
            <a:r>
              <a:rPr lang="sv-SE" sz="1050" dirty="0"/>
              <a:t>vid behov?</a:t>
            </a:r>
          </a:p>
          <a:p>
            <a:r>
              <a:rPr lang="sv-SE" sz="1000" i="1" dirty="0"/>
              <a:t>Mycket lätt / Ganska lätt  </a:t>
            </a:r>
          </a:p>
          <a:p>
            <a:endParaRPr lang="sv-SE" sz="1050" dirty="0"/>
          </a:p>
        </p:txBody>
      </p:sp>
      <p:sp>
        <p:nvSpPr>
          <p:cNvPr id="8" name="Platshållare för bildnumm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1DABF-CD59-47A1-8187-10F3203EF599}" type="slidenum">
              <a:rPr lang="sv-SE" smtClean="0"/>
              <a:pPr/>
              <a:t>17</a:t>
            </a:fld>
            <a:endParaRPr lang="sv-SE"/>
          </a:p>
        </p:txBody>
      </p:sp>
      <p:sp>
        <p:nvSpPr>
          <p:cNvPr id="9" name="Platshållare för sidfot 8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sv-SE" dirty="0"/>
              <a:t>Källa: Socialstyrelsen, Vad tycker de äldre om äldreomsorgen? 2023</a:t>
            </a:r>
          </a:p>
        </p:txBody>
      </p:sp>
    </p:spTree>
    <p:extLst>
      <p:ext uri="{BB962C8B-B14F-4D97-AF65-F5344CB8AC3E}">
        <p14:creationId xmlns:p14="http://schemas.microsoft.com/office/powerpoint/2010/main" val="61251712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" name="Diagram 22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1241074959"/>
              </p:ext>
            </p:extLst>
          </p:nvPr>
        </p:nvGraphicFramePr>
        <p:xfrm>
          <a:off x="801688" y="1992702"/>
          <a:ext cx="6944833" cy="379849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03844" y="761614"/>
            <a:ext cx="7120956" cy="1221124"/>
          </a:xfrm>
        </p:spPr>
        <p:txBody>
          <a:bodyPr/>
          <a:lstStyle/>
          <a:p>
            <a:r>
              <a:rPr lang="sv-SE" dirty="0"/>
              <a:t>Hjälpen i sin helhet</a:t>
            </a:r>
            <a:r>
              <a:rPr lang="sv-SE" sz="1600" b="0" i="1" dirty="0">
                <a:solidFill>
                  <a:srgbClr val="002B45"/>
                </a:solidFill>
              </a:rPr>
              <a:t>  </a:t>
            </a:r>
            <a:r>
              <a:rPr lang="sv-SE" dirty="0"/>
              <a:t>och synpunkter</a:t>
            </a:r>
            <a:br>
              <a:rPr lang="sv-SE" sz="1600" b="0" i="1" dirty="0">
                <a:solidFill>
                  <a:srgbClr val="002B45"/>
                </a:solidFill>
              </a:rPr>
            </a:br>
            <a:r>
              <a:rPr lang="sv-SE" sz="1600" b="0" i="1" dirty="0">
                <a:solidFill>
                  <a:srgbClr val="000000"/>
                </a:solidFill>
              </a:rPr>
              <a:t>Positiva svar = Mycket nöjd eller Ganska nöjd och Ja</a:t>
            </a:r>
            <a:br>
              <a:rPr lang="sv-SE" sz="1600" b="0" i="1" dirty="0">
                <a:solidFill>
                  <a:srgbClr val="000000"/>
                </a:solidFill>
              </a:rPr>
            </a:br>
            <a:r>
              <a:rPr lang="sv-SE" sz="1600" b="0" i="1" dirty="0">
                <a:solidFill>
                  <a:srgbClr val="000000"/>
                </a:solidFill>
              </a:rPr>
              <a:t>Andel positiva svar i verksamheten/området jämfört med kommunen, länet och riket</a:t>
            </a:r>
            <a:endParaRPr lang="sv-SE" dirty="0"/>
          </a:p>
        </p:txBody>
      </p:sp>
      <p:sp>
        <p:nvSpPr>
          <p:cNvPr id="7" name="textruta 1"/>
          <p:cNvSpPr txBox="1"/>
          <p:nvPr/>
        </p:nvSpPr>
        <p:spPr>
          <a:xfrm>
            <a:off x="967587" y="2449387"/>
            <a:ext cx="2836662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sv-SE" sz="1050" dirty="0"/>
              <a:t>Hur nöjd eller missnöjd är du </a:t>
            </a:r>
          </a:p>
          <a:p>
            <a:r>
              <a:rPr lang="sv-SE" sz="1050" dirty="0"/>
              <a:t>sammantaget med ditt äldreboende?</a:t>
            </a:r>
          </a:p>
          <a:p>
            <a:r>
              <a:rPr lang="sv-SE" sz="1000" i="1" dirty="0"/>
              <a:t>Mycket nöjd / Ganska nöjd </a:t>
            </a:r>
          </a:p>
          <a:p>
            <a:r>
              <a:rPr lang="sv-SE" sz="1050" dirty="0"/>
              <a:t> </a:t>
            </a:r>
          </a:p>
        </p:txBody>
      </p:sp>
      <p:sp>
        <p:nvSpPr>
          <p:cNvPr id="9" name="textruta 1"/>
          <p:cNvSpPr txBox="1"/>
          <p:nvPr/>
        </p:nvSpPr>
        <p:spPr>
          <a:xfrm>
            <a:off x="967587" y="3891951"/>
            <a:ext cx="2789181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sv-SE" sz="1050" dirty="0"/>
              <a:t>Vet du vart du ska vända dig om du vill framföra synpunkter eller klagomål på äldreboendet?</a:t>
            </a:r>
          </a:p>
          <a:p>
            <a:r>
              <a:rPr lang="sv-SE" sz="1000" i="1" dirty="0"/>
              <a:t>Ja</a:t>
            </a:r>
          </a:p>
        </p:txBody>
      </p:sp>
      <p:sp>
        <p:nvSpPr>
          <p:cNvPr id="8" name="Platshållare för bildnumm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1DABF-CD59-47A1-8187-10F3203EF599}" type="slidenum">
              <a:rPr lang="sv-SE" smtClean="0"/>
              <a:pPr/>
              <a:t>18</a:t>
            </a:fld>
            <a:endParaRPr lang="sv-SE"/>
          </a:p>
        </p:txBody>
      </p:sp>
      <p:sp>
        <p:nvSpPr>
          <p:cNvPr id="10" name="Platshållare för sidfot 9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sv-SE" dirty="0"/>
              <a:t>Källa: Socialstyrelsen, Vad tycker de äldre om äldreomsorgen? 2023</a:t>
            </a:r>
          </a:p>
        </p:txBody>
      </p:sp>
    </p:spTree>
    <p:extLst>
      <p:ext uri="{BB962C8B-B14F-4D97-AF65-F5344CB8AC3E}">
        <p14:creationId xmlns:p14="http://schemas.microsoft.com/office/powerpoint/2010/main" val="283520211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ubrik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sv-SE" dirty="0"/>
              <a:t>Om undersökningen</a:t>
            </a:r>
          </a:p>
        </p:txBody>
      </p:sp>
      <p:pic>
        <p:nvPicPr>
          <p:cNvPr id="5" name="Platshållare för bild 4"/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088" b="51242"/>
          <a:stretch/>
        </p:blipFill>
        <p:spPr/>
      </p:pic>
    </p:spTree>
    <p:extLst>
      <p:ext uri="{BB962C8B-B14F-4D97-AF65-F5344CB8AC3E}">
        <p14:creationId xmlns:p14="http://schemas.microsoft.com/office/powerpoint/2010/main" val="255543831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01688" y="497149"/>
            <a:ext cx="8083520" cy="594803"/>
          </a:xfrm>
        </p:spPr>
        <p:txBody>
          <a:bodyPr/>
          <a:lstStyle/>
          <a:p>
            <a:r>
              <a:rPr lang="sv-SE" spc="-30" dirty="0"/>
              <a:t>Resultaten för er verksamhet/område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type="body" sz="quarter" idx="13"/>
          </p:nvPr>
        </p:nvSpPr>
        <p:spPr>
          <a:xfrm>
            <a:off x="801688" y="1091954"/>
            <a:ext cx="7607300" cy="4634144"/>
          </a:xfrm>
        </p:spPr>
        <p:txBody>
          <a:bodyPr/>
          <a:lstStyle/>
          <a:p>
            <a:pPr lvl="0"/>
            <a:r>
              <a:rPr lang="sv-SE" sz="1900" b="0" dirty="0"/>
              <a:t>Resultaten från undersökningen presenteras totalt för verksamheten/området och med jämförelser för kommunen, länet och riket. Resultaten kan också jämföras mellan olika frågor inom den egna verksamheten/området men jämförelser med andra verksamheter bör ske med försiktighet mot bakgrund av ett litet antal svarande. </a:t>
            </a:r>
          </a:p>
          <a:p>
            <a:pPr lvl="0"/>
            <a:r>
              <a:rPr lang="sv-SE" sz="1900" b="0">
                <a:solidFill>
                  <a:srgbClr val="002B45"/>
                </a:solidFill>
              </a:rPr>
              <a:t>Först visas några bakgrundsfrågor som beskriver deltagarna. </a:t>
            </a:r>
            <a:br>
              <a:rPr lang="sv-SE" sz="1900" b="0">
                <a:solidFill>
                  <a:srgbClr val="002B45"/>
                </a:solidFill>
              </a:rPr>
            </a:br>
            <a:r>
              <a:rPr lang="sv-SE" sz="1900" b="0">
                <a:solidFill>
                  <a:srgbClr val="002B45"/>
                </a:solidFill>
              </a:rPr>
              <a:t>I </a:t>
            </a:r>
            <a:r>
              <a:rPr lang="sv-SE" sz="1900" b="0" dirty="0">
                <a:solidFill>
                  <a:srgbClr val="002B45"/>
                </a:solidFill>
              </a:rPr>
              <a:t>resultatredovisningen visas först frågan om den sammantagna nöjdheten. Därefter presenteras era resultat jämfört med er kommun, ert län och riket. </a:t>
            </a:r>
            <a:br>
              <a:rPr lang="sv-SE" sz="1900" b="0" dirty="0">
                <a:solidFill>
                  <a:srgbClr val="002B45"/>
                </a:solidFill>
              </a:rPr>
            </a:br>
            <a:br>
              <a:rPr lang="sv-SE" sz="1900" b="0" dirty="0">
                <a:solidFill>
                  <a:srgbClr val="002B45"/>
                </a:solidFill>
              </a:rPr>
            </a:br>
            <a:r>
              <a:rPr lang="sv-SE" sz="1900" b="0" dirty="0">
                <a:solidFill>
                  <a:srgbClr val="002B45"/>
                </a:solidFill>
              </a:rPr>
              <a:t>Enkäten och mer information om undersökningen finns på:</a:t>
            </a:r>
          </a:p>
          <a:p>
            <a:pPr lvl="0"/>
            <a:r>
              <a:rPr lang="sv-SE" sz="1900" b="0" dirty="0">
                <a:solidFill>
                  <a:srgbClr val="002B45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https://www.socialstyrelsen.se/statistik-och-data/oppna-jamforelser/socialtjanst/aldreomsorg/vad-tycker-de-aldre-om-aldreomsorgen/</a:t>
            </a:r>
            <a:endParaRPr lang="sv-SE" sz="1900" dirty="0">
              <a:solidFill>
                <a:srgbClr val="000000"/>
              </a:solidFill>
            </a:endParaRPr>
          </a:p>
          <a:p>
            <a:pPr lvl="0"/>
            <a:br>
              <a:rPr lang="sv-SE" sz="1900" b="0" i="1" dirty="0"/>
            </a:br>
            <a:endParaRPr lang="sv-SE" sz="1900" b="0" dirty="0"/>
          </a:p>
          <a:p>
            <a:r>
              <a:rPr lang="sv-SE" sz="1900" b="0" i="1" dirty="0"/>
              <a:t> </a:t>
            </a:r>
            <a:endParaRPr lang="sv-SE" sz="1900" b="0" dirty="0"/>
          </a:p>
          <a:p>
            <a:br>
              <a:rPr lang="sv-SE" sz="1900" dirty="0">
                <a:solidFill>
                  <a:schemeClr val="tx1"/>
                </a:solidFill>
              </a:rPr>
            </a:br>
            <a:endParaRPr lang="sv-SE" sz="1900" dirty="0">
              <a:solidFill>
                <a:schemeClr val="tx1"/>
              </a:solidFill>
            </a:endParaRPr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1DABF-CD59-47A1-8187-10F3203EF599}" type="slidenum">
              <a:rPr lang="sv-SE" smtClean="0"/>
              <a:pPr/>
              <a:t>2</a:t>
            </a:fld>
            <a:endParaRPr lang="sv-SE"/>
          </a:p>
        </p:txBody>
      </p:sp>
      <p:sp>
        <p:nvSpPr>
          <p:cNvPr id="8" name="Platshållare för sidfot 7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sv-SE" dirty="0"/>
              <a:t>Källa: Socialstyrelsen, Vad tycker de äldre om äldreomsorgen? 2023</a:t>
            </a:r>
          </a:p>
        </p:txBody>
      </p:sp>
    </p:spTree>
    <p:extLst>
      <p:ext uri="{BB962C8B-B14F-4D97-AF65-F5344CB8AC3E}">
        <p14:creationId xmlns:p14="http://schemas.microsoft.com/office/powerpoint/2010/main" val="2740210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ubrik 3"/>
          <p:cNvSpPr>
            <a:spLocks noGrp="1"/>
          </p:cNvSpPr>
          <p:nvPr>
            <p:ph type="title"/>
          </p:nvPr>
        </p:nvSpPr>
        <p:spPr>
          <a:xfrm>
            <a:off x="803844" y="686594"/>
            <a:ext cx="6951600" cy="1044552"/>
          </a:xfrm>
        </p:spPr>
        <p:txBody>
          <a:bodyPr/>
          <a:lstStyle/>
          <a:p>
            <a:r>
              <a:rPr lang="sv-SE" sz="2800" dirty="0"/>
              <a:t>Om undersökningen ”Vad tycker de äldre om äldreomsorgen?” 2023</a:t>
            </a:r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1DABF-CD59-47A1-8187-10F3203EF599}" type="slidenum">
              <a:rPr lang="sv-SE" smtClean="0"/>
              <a:pPr/>
              <a:t>20</a:t>
            </a:fld>
            <a:endParaRPr lang="sv-SE"/>
          </a:p>
        </p:txBody>
      </p:sp>
      <p:sp>
        <p:nvSpPr>
          <p:cNvPr id="8" name="Platshållare för innehåll 7"/>
          <p:cNvSpPr>
            <a:spLocks noGrp="1"/>
          </p:cNvSpPr>
          <p:nvPr>
            <p:ph sz="quarter" idx="13"/>
          </p:nvPr>
        </p:nvSpPr>
        <p:spPr>
          <a:xfrm>
            <a:off x="801688" y="1731147"/>
            <a:ext cx="7538468" cy="4036454"/>
          </a:xfrm>
        </p:spPr>
        <p:txBody>
          <a:bodyPr/>
          <a:lstStyle/>
          <a:p>
            <a:pPr marL="0" indent="0">
              <a:buNone/>
            </a:pPr>
            <a:r>
              <a:rPr lang="sv-SE" sz="1800" b="0" dirty="0"/>
              <a:t>Syftet med undersökningen är att kartlägga de äldres uppfattning om sin äldreomsorg. Resultaten används för jämförelser och som underlag för utveckling och förbättring av vården och omsorgen om de äldre. </a:t>
            </a:r>
            <a:br>
              <a:rPr lang="sv-SE" sz="1800" b="0" dirty="0"/>
            </a:br>
            <a:br>
              <a:rPr lang="sv-SE" sz="1800" b="0" dirty="0"/>
            </a:br>
            <a:r>
              <a:rPr lang="sv-SE" sz="1800" b="0" dirty="0">
                <a:solidFill>
                  <a:srgbClr val="002B45"/>
                </a:solidFill>
              </a:rPr>
              <a:t>Personer, 65 år och äldre, som den </a:t>
            </a:r>
            <a:r>
              <a:rPr lang="sv-SE" sz="1800" b="0">
                <a:solidFill>
                  <a:srgbClr val="002B45"/>
                </a:solidFill>
              </a:rPr>
              <a:t>31 december </a:t>
            </a:r>
            <a:r>
              <a:rPr lang="sv-SE" sz="1800" b="0" dirty="0">
                <a:solidFill>
                  <a:srgbClr val="002B45"/>
                </a:solidFill>
              </a:rPr>
              <a:t>2022 hade hemtjänst eller bodde på ett särskilt boende för äldre har fått möjlighet att besvara en enkät. </a:t>
            </a:r>
            <a:br>
              <a:rPr lang="sv-SE" sz="1800" b="0" dirty="0">
                <a:solidFill>
                  <a:srgbClr val="002B45"/>
                </a:solidFill>
              </a:rPr>
            </a:br>
            <a:br>
              <a:rPr lang="sv-SE" sz="1800" b="0" dirty="0">
                <a:solidFill>
                  <a:srgbClr val="002B45"/>
                </a:solidFill>
              </a:rPr>
            </a:br>
            <a:r>
              <a:rPr lang="sv-SE" sz="1800" b="0" dirty="0">
                <a:solidFill>
                  <a:srgbClr val="002B45"/>
                </a:solidFill>
              </a:rPr>
              <a:t>Personer som enbart hade hemtjänstinsatser i form av matdistribution och/eller trygghetslarm eller som enbart hade beslut om korttidsboende ingick inte i undersökningen.</a:t>
            </a:r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sv-SE" dirty="0"/>
              <a:t>Källa: Socialstyrelsen, Vad tycker de äldre om äldreomsorgen? 2023</a:t>
            </a:r>
          </a:p>
        </p:txBody>
      </p:sp>
    </p:spTree>
    <p:extLst>
      <p:ext uri="{BB962C8B-B14F-4D97-AF65-F5344CB8AC3E}">
        <p14:creationId xmlns:p14="http://schemas.microsoft.com/office/powerpoint/2010/main" val="88588090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tshållare för innehåll 3"/>
          <p:cNvSpPr>
            <a:spLocks noGrp="1"/>
          </p:cNvSpPr>
          <p:nvPr>
            <p:ph sz="quarter" idx="13"/>
          </p:nvPr>
        </p:nvSpPr>
        <p:spPr>
          <a:xfrm>
            <a:off x="745958" y="1740023"/>
            <a:ext cx="7005805" cy="4215608"/>
          </a:xfrm>
        </p:spPr>
        <p:txBody>
          <a:bodyPr/>
          <a:lstStyle/>
          <a:p>
            <a:pPr marL="0" indent="0">
              <a:buNone/>
            </a:pPr>
            <a:r>
              <a:rPr lang="sv-SE" sz="1800" b="0" dirty="0"/>
              <a:t>Undersökningen genomfördes från mitten av mars och sista svarsdag var den 26 maj 2023.</a:t>
            </a:r>
            <a:br>
              <a:rPr lang="sv-SE" sz="1800" b="0" dirty="0"/>
            </a:br>
            <a:br>
              <a:rPr lang="sv-SE" sz="1800" b="0" dirty="0"/>
            </a:br>
            <a:r>
              <a:rPr lang="sv-SE" sz="1800" b="0" dirty="0"/>
              <a:t>Socialstyrelsen ansvarar för redovisningen av data och de analyser som finns i rapporter och presentationsmaterial. Institutet för kvalitetsindikatorer AB har genomfört datainsamlingen på uppdrag av Socialstyrelsen.</a:t>
            </a:r>
            <a:br>
              <a:rPr lang="sv-SE" sz="1800" b="0" dirty="0"/>
            </a:br>
            <a:br>
              <a:rPr lang="sv-SE" sz="1800" b="0" dirty="0"/>
            </a:br>
            <a:r>
              <a:rPr lang="sv-SE" sz="1800" b="0" dirty="0"/>
              <a:t>På </a:t>
            </a:r>
            <a:r>
              <a:rPr lang="sv-SE" sz="1800" b="0" dirty="0">
                <a:hlinkClick r:id="rId2"/>
              </a:rPr>
              <a:t>www.socialstyrelsen.se</a:t>
            </a:r>
            <a:r>
              <a:rPr lang="sv-SE" sz="1800" b="0" dirty="0"/>
              <a:t> finns mer att läsa om de nationella resultaten. Resultat finns också redovisade, i Excelfiler samt i ett webbverktyg, per län och stadsdel/kommun samt för verksamheter med minst 7 svarande.</a:t>
            </a:r>
          </a:p>
          <a:p>
            <a:pPr>
              <a:buNone/>
            </a:pPr>
            <a:endParaRPr lang="sv-SE" dirty="0"/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1DABF-CD59-47A1-8187-10F3203EF599}" type="slidenum">
              <a:rPr lang="sv-SE" smtClean="0"/>
              <a:pPr/>
              <a:t>21</a:t>
            </a:fld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sv-SE" dirty="0"/>
              <a:t>Källa: Socialstyrelsen, Vad tycker de äldre om äldreomsorgen? 2023</a:t>
            </a:r>
          </a:p>
        </p:txBody>
      </p:sp>
      <p:sp>
        <p:nvSpPr>
          <p:cNvPr id="7" name="Rubrik 3">
            <a:extLst>
              <a:ext uri="{FF2B5EF4-FFF2-40B4-BE49-F238E27FC236}">
                <a16:creationId xmlns:a16="http://schemas.microsoft.com/office/drawing/2014/main" id="{72A60C91-CA77-407C-988B-77016D44D9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2163" y="627797"/>
            <a:ext cx="6963281" cy="982638"/>
          </a:xfrm>
        </p:spPr>
        <p:txBody>
          <a:bodyPr/>
          <a:lstStyle/>
          <a:p>
            <a:r>
              <a:rPr lang="sv-SE" sz="2800" dirty="0"/>
              <a:t>Mer om undersökningen ”Vad tycker de äldre om äldreomsorgen?” 2023</a:t>
            </a:r>
          </a:p>
        </p:txBody>
      </p:sp>
    </p:spTree>
    <p:extLst>
      <p:ext uri="{BB962C8B-B14F-4D97-AF65-F5344CB8AC3E}">
        <p14:creationId xmlns:p14="http://schemas.microsoft.com/office/powerpoint/2010/main" val="347081060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ruta 2"/>
          <p:cNvSpPr txBox="1"/>
          <p:nvPr/>
        </p:nvSpPr>
        <p:spPr>
          <a:xfrm>
            <a:off x="1296537" y="4877221"/>
            <a:ext cx="7285489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sv-SE" sz="2600" b="1" dirty="0">
                <a:solidFill>
                  <a:schemeClr val="accent4"/>
                </a:solidFill>
              </a:rPr>
              <a:t>Mer information finns</a:t>
            </a:r>
            <a:r>
              <a:rPr lang="sv-SE" sz="2600" b="1" baseline="0" dirty="0">
                <a:solidFill>
                  <a:schemeClr val="accent4"/>
                </a:solidFill>
              </a:rPr>
              <a:t> på:</a:t>
            </a:r>
          </a:p>
          <a:p>
            <a:pPr algn="r"/>
            <a:r>
              <a:rPr lang="sv-SE" sz="2600" b="1" dirty="0">
                <a:solidFill>
                  <a:schemeClr val="accent4"/>
                </a:solidFill>
              </a:rPr>
              <a:t>www.socialstyrelsen.se</a:t>
            </a:r>
          </a:p>
        </p:txBody>
      </p:sp>
    </p:spTree>
    <p:extLst>
      <p:ext uri="{BB962C8B-B14F-4D97-AF65-F5344CB8AC3E}">
        <p14:creationId xmlns:p14="http://schemas.microsoft.com/office/powerpoint/2010/main" val="265138870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ubrik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sv-SE" dirty="0"/>
              <a:t>Information om årets deltagare</a:t>
            </a:r>
          </a:p>
        </p:txBody>
      </p:sp>
      <p:sp>
        <p:nvSpPr>
          <p:cNvPr id="4" name="Platshållare för bild 3"/>
          <p:cNvSpPr>
            <a:spLocks noGrp="1"/>
          </p:cNvSpPr>
          <p:nvPr>
            <p:ph type="pic" sz="quarter" idx="13"/>
          </p:nvPr>
        </p:nvSpPr>
        <p:spPr/>
        <p:txBody>
          <a:bodyPr/>
          <a:lstStyle/>
          <a:p>
            <a:endParaRPr lang="sv-SE"/>
          </a:p>
        </p:txBody>
      </p:sp>
      <p:pic>
        <p:nvPicPr>
          <p:cNvPr id="6" name="Platshållare för bild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" b="12981"/>
          <a:stretch/>
        </p:blipFill>
        <p:spPr>
          <a:xfrm>
            <a:off x="0" y="1562489"/>
            <a:ext cx="9147600" cy="5309159"/>
          </a:xfrm>
          <a:custGeom>
            <a:avLst/>
            <a:gdLst>
              <a:gd name="connsiteX0" fmla="*/ 0 w 9147600"/>
              <a:gd name="connsiteY0" fmla="*/ 0 h 2708275"/>
              <a:gd name="connsiteX1" fmla="*/ 9147600 w 9147600"/>
              <a:gd name="connsiteY1" fmla="*/ 0 h 2708275"/>
              <a:gd name="connsiteX2" fmla="*/ 9147600 w 9147600"/>
              <a:gd name="connsiteY2" fmla="*/ 2708275 h 2708275"/>
              <a:gd name="connsiteX3" fmla="*/ 0 w 9147600"/>
              <a:gd name="connsiteY3" fmla="*/ 2708275 h 2708275"/>
              <a:gd name="connsiteX4" fmla="*/ 0 w 9147600"/>
              <a:gd name="connsiteY4" fmla="*/ 0 h 2708275"/>
              <a:gd name="connsiteX0" fmla="*/ 15903 w 9147600"/>
              <a:gd name="connsiteY0" fmla="*/ 2313829 h 2708275"/>
              <a:gd name="connsiteX1" fmla="*/ 9147600 w 9147600"/>
              <a:gd name="connsiteY1" fmla="*/ 0 h 2708275"/>
              <a:gd name="connsiteX2" fmla="*/ 9147600 w 9147600"/>
              <a:gd name="connsiteY2" fmla="*/ 2708275 h 2708275"/>
              <a:gd name="connsiteX3" fmla="*/ 0 w 9147600"/>
              <a:gd name="connsiteY3" fmla="*/ 2708275 h 2708275"/>
              <a:gd name="connsiteX4" fmla="*/ 15903 w 9147600"/>
              <a:gd name="connsiteY4" fmla="*/ 2313829 h 2708275"/>
              <a:gd name="connsiteX0" fmla="*/ 0 w 9155551"/>
              <a:gd name="connsiteY0" fmla="*/ 2313829 h 2708275"/>
              <a:gd name="connsiteX1" fmla="*/ 9155551 w 9155551"/>
              <a:gd name="connsiteY1" fmla="*/ 0 h 2708275"/>
              <a:gd name="connsiteX2" fmla="*/ 9155551 w 9155551"/>
              <a:gd name="connsiteY2" fmla="*/ 2708275 h 2708275"/>
              <a:gd name="connsiteX3" fmla="*/ 7951 w 9155551"/>
              <a:gd name="connsiteY3" fmla="*/ 2708275 h 2708275"/>
              <a:gd name="connsiteX4" fmla="*/ 0 w 9155551"/>
              <a:gd name="connsiteY4" fmla="*/ 2313829 h 2708275"/>
              <a:gd name="connsiteX0" fmla="*/ 0 w 9155551"/>
              <a:gd name="connsiteY0" fmla="*/ 2289975 h 2684421"/>
              <a:gd name="connsiteX1" fmla="*/ 9139649 w 9155551"/>
              <a:gd name="connsiteY1" fmla="*/ 0 h 2684421"/>
              <a:gd name="connsiteX2" fmla="*/ 9155551 w 9155551"/>
              <a:gd name="connsiteY2" fmla="*/ 2684421 h 2684421"/>
              <a:gd name="connsiteX3" fmla="*/ 7951 w 9155551"/>
              <a:gd name="connsiteY3" fmla="*/ 2684421 h 2684421"/>
              <a:gd name="connsiteX4" fmla="*/ 0 w 9155551"/>
              <a:gd name="connsiteY4" fmla="*/ 2289975 h 2684421"/>
              <a:gd name="connsiteX0" fmla="*/ 0 w 9155551"/>
              <a:gd name="connsiteY0" fmla="*/ 2289975 h 2684421"/>
              <a:gd name="connsiteX1" fmla="*/ 9139649 w 9155551"/>
              <a:gd name="connsiteY1" fmla="*/ 0 h 2684421"/>
              <a:gd name="connsiteX2" fmla="*/ 9155551 w 9155551"/>
              <a:gd name="connsiteY2" fmla="*/ 2684421 h 2684421"/>
              <a:gd name="connsiteX3" fmla="*/ 7951 w 9155551"/>
              <a:gd name="connsiteY3" fmla="*/ 2684421 h 2684421"/>
              <a:gd name="connsiteX4" fmla="*/ 0 w 9155551"/>
              <a:gd name="connsiteY4" fmla="*/ 2289975 h 2684421"/>
              <a:gd name="connsiteX0" fmla="*/ 1 w 9147600"/>
              <a:gd name="connsiteY0" fmla="*/ 2337683 h 2684421"/>
              <a:gd name="connsiteX1" fmla="*/ 9131698 w 9147600"/>
              <a:gd name="connsiteY1" fmla="*/ 0 h 2684421"/>
              <a:gd name="connsiteX2" fmla="*/ 9147600 w 9147600"/>
              <a:gd name="connsiteY2" fmla="*/ 2684421 h 2684421"/>
              <a:gd name="connsiteX3" fmla="*/ 0 w 9147600"/>
              <a:gd name="connsiteY3" fmla="*/ 2684421 h 2684421"/>
              <a:gd name="connsiteX4" fmla="*/ 1 w 9147600"/>
              <a:gd name="connsiteY4" fmla="*/ 2337683 h 2684421"/>
              <a:gd name="connsiteX0" fmla="*/ 1 w 9147600"/>
              <a:gd name="connsiteY0" fmla="*/ 1182114 h 2684421"/>
              <a:gd name="connsiteX1" fmla="*/ 9131698 w 9147600"/>
              <a:gd name="connsiteY1" fmla="*/ 0 h 2684421"/>
              <a:gd name="connsiteX2" fmla="*/ 9147600 w 9147600"/>
              <a:gd name="connsiteY2" fmla="*/ 2684421 h 2684421"/>
              <a:gd name="connsiteX3" fmla="*/ 0 w 9147600"/>
              <a:gd name="connsiteY3" fmla="*/ 2684421 h 2684421"/>
              <a:gd name="connsiteX4" fmla="*/ 1 w 9147600"/>
              <a:gd name="connsiteY4" fmla="*/ 1182114 h 2684421"/>
              <a:gd name="connsiteX0" fmla="*/ 1 w 9147600"/>
              <a:gd name="connsiteY0" fmla="*/ 1186140 h 2688447"/>
              <a:gd name="connsiteX1" fmla="*/ 9139649 w 9147600"/>
              <a:gd name="connsiteY1" fmla="*/ 0 h 2688447"/>
              <a:gd name="connsiteX2" fmla="*/ 9147600 w 9147600"/>
              <a:gd name="connsiteY2" fmla="*/ 2688447 h 2688447"/>
              <a:gd name="connsiteX3" fmla="*/ 0 w 9147600"/>
              <a:gd name="connsiteY3" fmla="*/ 2688447 h 2688447"/>
              <a:gd name="connsiteX4" fmla="*/ 1 w 9147600"/>
              <a:gd name="connsiteY4" fmla="*/ 1186140 h 26884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47600" h="2688447">
                <a:moveTo>
                  <a:pt x="1" y="1186140"/>
                </a:moveTo>
                <a:lnTo>
                  <a:pt x="9139649" y="0"/>
                </a:lnTo>
                <a:cubicBezTo>
                  <a:pt x="9144950" y="894807"/>
                  <a:pt x="9142299" y="1793640"/>
                  <a:pt x="9147600" y="2688447"/>
                </a:cubicBezTo>
                <a:lnTo>
                  <a:pt x="0" y="2688447"/>
                </a:lnTo>
                <a:cubicBezTo>
                  <a:pt x="0" y="2572868"/>
                  <a:pt x="1" y="1301719"/>
                  <a:pt x="1" y="1186140"/>
                </a:cubicBezTo>
                <a:close/>
              </a:path>
            </a:pathLst>
          </a:custGeom>
          <a:solidFill>
            <a:srgbClr val="A5ACAF"/>
          </a:solidFill>
        </p:spPr>
      </p:pic>
    </p:spTree>
    <p:extLst>
      <p:ext uri="{BB962C8B-B14F-4D97-AF65-F5344CB8AC3E}">
        <p14:creationId xmlns:p14="http://schemas.microsoft.com/office/powerpoint/2010/main" val="212535791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01688" y="687600"/>
            <a:ext cx="6951600" cy="1296144"/>
          </a:xfrm>
        </p:spPr>
        <p:txBody>
          <a:bodyPr/>
          <a:lstStyle/>
          <a:p>
            <a:r>
              <a:rPr lang="sv-SE" spc="-30" dirty="0"/>
              <a:t>Hur många svarade?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type="body" sz="quarter" idx="13"/>
          </p:nvPr>
        </p:nvSpPr>
        <p:spPr>
          <a:xfrm>
            <a:off x="801688" y="1620892"/>
            <a:ext cx="6959600" cy="3708400"/>
          </a:xfrm>
        </p:spPr>
        <p:txBody>
          <a:bodyPr/>
          <a:lstStyle/>
          <a:p>
            <a:r>
              <a:rPr lang="sv-SE" sz="1900" b="0"/>
              <a:t>Totalt svarade 32 963 personer på årets enkät för äldre inom särskilt boende, vilket är 45,3% av de tillfrågade.</a:t>
            </a:r>
            <a:endParaRPr lang="sv-SE" sz="1900" b="0" dirty="0"/>
          </a:p>
          <a:p>
            <a:r>
              <a:rPr lang="sv-SE" sz="1900" b="0"/>
              <a:t>Andelen svarande för Kristianstad_Hammarshemmet var mellan 40 - 60%.</a:t>
            </a:r>
            <a:endParaRPr lang="sv-SE" sz="1900" b="0" dirty="0">
              <a:solidFill>
                <a:schemeClr val="tx1"/>
              </a:solidFill>
            </a:endParaRPr>
          </a:p>
          <a:p>
            <a:pPr lvl="1">
              <a:spcBef>
                <a:spcPts val="800"/>
              </a:spcBef>
              <a:spcAft>
                <a:spcPts val="0"/>
              </a:spcAft>
              <a:buSzPct val="115000"/>
            </a:pPr>
            <a:r>
              <a:rPr lang="sv-SE" dirty="0"/>
              <a:t>Deltagandet i er verksamhet/område redovisas som procentandel i intervall för att enskild persons svar inte ska riskera att röjas. </a:t>
            </a:r>
          </a:p>
          <a:p>
            <a:r>
              <a:rPr lang="sv-SE" sz="1900" b="0" dirty="0">
                <a:solidFill>
                  <a:srgbClr val="FF0000"/>
                </a:solidFill>
              </a:rPr>
              <a:t> </a:t>
            </a:r>
            <a:br>
              <a:rPr lang="sv-SE" sz="1900" dirty="0"/>
            </a:br>
            <a:endParaRPr lang="sv-SE" sz="1900" dirty="0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1DABF-CD59-47A1-8187-10F3203EF599}" type="slidenum">
              <a:rPr lang="sv-SE" smtClean="0"/>
              <a:pPr/>
              <a:t>4</a:t>
            </a:fld>
            <a:endParaRPr lang="sv-SE"/>
          </a:p>
        </p:txBody>
      </p:sp>
      <p:sp>
        <p:nvSpPr>
          <p:cNvPr id="8" name="Platshållare för sidfot 7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sv-SE" dirty="0"/>
              <a:t>Källa: Socialstyrelsen, Vad tycker de äldre om äldreomsorgen? 2023</a:t>
            </a:r>
          </a:p>
        </p:txBody>
      </p:sp>
    </p:spTree>
    <p:extLst>
      <p:ext uri="{BB962C8B-B14F-4D97-AF65-F5344CB8AC3E}">
        <p14:creationId xmlns:p14="http://schemas.microsoft.com/office/powerpoint/2010/main" val="97654265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01686" y="687600"/>
            <a:ext cx="7565937" cy="1070179"/>
          </a:xfrm>
        </p:spPr>
        <p:txBody>
          <a:bodyPr/>
          <a:lstStyle/>
          <a:p>
            <a:r>
              <a:rPr lang="sv-SE" spc="-50" dirty="0"/>
              <a:t>Hur bedömer deltagarna sin hälsa och rörlighet?</a:t>
            </a:r>
            <a:endParaRPr lang="sv-SE" spc="-30" dirty="0"/>
          </a:p>
        </p:txBody>
      </p:sp>
      <p:sp>
        <p:nvSpPr>
          <p:cNvPr id="13" name="textruta 12"/>
          <p:cNvSpPr txBox="1"/>
          <p:nvPr/>
        </p:nvSpPr>
        <p:spPr>
          <a:xfrm>
            <a:off x="725917" y="2076534"/>
            <a:ext cx="3725839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900" dirty="0">
                <a:solidFill>
                  <a:schemeClr val="accent4"/>
                </a:solidFill>
              </a:rPr>
              <a:t>Hur bedömer du ditt allmänna hälsotillstånd?</a:t>
            </a:r>
          </a:p>
        </p:txBody>
      </p:sp>
      <p:sp>
        <p:nvSpPr>
          <p:cNvPr id="16" name="textruta 15"/>
          <p:cNvSpPr txBox="1"/>
          <p:nvPr/>
        </p:nvSpPr>
        <p:spPr>
          <a:xfrm>
            <a:off x="5057995" y="2081142"/>
            <a:ext cx="3389969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900" dirty="0">
                <a:solidFill>
                  <a:schemeClr val="accent4"/>
                </a:solidFill>
              </a:rPr>
              <a:t>Hur är din rörlighet inomhus?</a:t>
            </a:r>
          </a:p>
        </p:txBody>
      </p:sp>
      <p:graphicFrame>
        <p:nvGraphicFramePr>
          <p:cNvPr id="8" name="Chart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724855776"/>
              </p:ext>
            </p:extLst>
          </p:nvPr>
        </p:nvGraphicFramePr>
        <p:xfrm>
          <a:off x="355105" y="2568445"/>
          <a:ext cx="4953600" cy="3124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1" name="Chart 1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949933464"/>
              </p:ext>
            </p:extLst>
          </p:nvPr>
        </p:nvGraphicFramePr>
        <p:xfrm>
          <a:off x="4484523" y="2568445"/>
          <a:ext cx="4953600" cy="3124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2" name="Platshållare för bildnumm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1DABF-CD59-47A1-8187-10F3203EF599}" type="slidenum">
              <a:rPr lang="sv-SE" smtClean="0"/>
              <a:pPr/>
              <a:t>5</a:t>
            </a:fld>
            <a:endParaRPr lang="sv-SE"/>
          </a:p>
        </p:txBody>
      </p:sp>
      <p:sp>
        <p:nvSpPr>
          <p:cNvPr id="14" name="Platshållare för sidfot 1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sv-SE" dirty="0"/>
              <a:t>Källa: Socialstyrelsen, Vad tycker de äldre om äldreomsorgen? 2023</a:t>
            </a:r>
          </a:p>
        </p:txBody>
      </p:sp>
    </p:spTree>
    <p:extLst>
      <p:ext uri="{BB962C8B-B14F-4D97-AF65-F5344CB8AC3E}">
        <p14:creationId xmlns:p14="http://schemas.microsoft.com/office/powerpoint/2010/main" val="16569825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01686" y="687600"/>
            <a:ext cx="7565937" cy="1296144"/>
          </a:xfrm>
        </p:spPr>
        <p:txBody>
          <a:bodyPr/>
          <a:lstStyle/>
          <a:p>
            <a:r>
              <a:rPr lang="sv-SE" spc="-50" dirty="0"/>
              <a:t>Besväras deltagarna av ängslan/oro/ ångest eller av ensamhet ?</a:t>
            </a:r>
            <a:endParaRPr lang="sv-SE" spc="-30" dirty="0"/>
          </a:p>
        </p:txBody>
      </p:sp>
      <p:sp>
        <p:nvSpPr>
          <p:cNvPr id="13" name="textruta 12"/>
          <p:cNvSpPr txBox="1"/>
          <p:nvPr/>
        </p:nvSpPr>
        <p:spPr>
          <a:xfrm>
            <a:off x="725917" y="2076534"/>
            <a:ext cx="3725839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900" dirty="0">
                <a:solidFill>
                  <a:schemeClr val="accent4"/>
                </a:solidFill>
              </a:rPr>
              <a:t>Har du besvär av ängslan, oro eller ångest?</a:t>
            </a:r>
          </a:p>
        </p:txBody>
      </p:sp>
      <p:sp>
        <p:nvSpPr>
          <p:cNvPr id="16" name="textruta 15"/>
          <p:cNvSpPr txBox="1"/>
          <p:nvPr/>
        </p:nvSpPr>
        <p:spPr>
          <a:xfrm>
            <a:off x="5068801" y="2076534"/>
            <a:ext cx="3389969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900" dirty="0">
                <a:solidFill>
                  <a:schemeClr val="accent4"/>
                </a:solidFill>
              </a:rPr>
              <a:t>Händer det att du besväras av ensamhet?</a:t>
            </a:r>
          </a:p>
        </p:txBody>
      </p:sp>
      <p:graphicFrame>
        <p:nvGraphicFramePr>
          <p:cNvPr id="8" name="Chart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170896139"/>
              </p:ext>
            </p:extLst>
          </p:nvPr>
        </p:nvGraphicFramePr>
        <p:xfrm>
          <a:off x="355105" y="2553982"/>
          <a:ext cx="4953600" cy="3124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2" name="Platshållare för bildnumm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1DABF-CD59-47A1-8187-10F3203EF599}" type="slidenum">
              <a:rPr lang="sv-SE" smtClean="0"/>
              <a:pPr/>
              <a:t>6</a:t>
            </a:fld>
            <a:endParaRPr lang="sv-SE"/>
          </a:p>
        </p:txBody>
      </p:sp>
      <p:sp>
        <p:nvSpPr>
          <p:cNvPr id="14" name="Platshållare för sidfot 1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sv-SE" dirty="0"/>
              <a:t>Källa: Socialstyrelsen, Vad tycker de äldre om äldreomsorgen? 2023</a:t>
            </a:r>
          </a:p>
        </p:txBody>
      </p:sp>
      <p:graphicFrame>
        <p:nvGraphicFramePr>
          <p:cNvPr id="10" name="Diagram 6_2">
            <a:extLst>
              <a:ext uri="{FF2B5EF4-FFF2-40B4-BE49-F238E27FC236}">
                <a16:creationId xmlns:a16="http://schemas.microsoft.com/office/drawing/2014/main" id="{5A3DB71D-1E0A-44F0-A536-869CA6877D1A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191744135"/>
              </p:ext>
            </p:extLst>
          </p:nvPr>
        </p:nvGraphicFramePr>
        <p:xfrm>
          <a:off x="4484523" y="2568445"/>
          <a:ext cx="4953600" cy="3124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21975371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ubrik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sv-SE" dirty="0"/>
              <a:t>Resultatöversikt år 2023</a:t>
            </a:r>
          </a:p>
        </p:txBody>
      </p:sp>
      <p:sp>
        <p:nvSpPr>
          <p:cNvPr id="4" name="Platshållare för bild 3"/>
          <p:cNvSpPr>
            <a:spLocks noGrp="1"/>
          </p:cNvSpPr>
          <p:nvPr>
            <p:ph type="pic" sz="quarter" idx="13"/>
          </p:nvPr>
        </p:nvSpPr>
        <p:spPr/>
        <p:txBody>
          <a:bodyPr/>
          <a:lstStyle/>
          <a:p>
            <a:endParaRPr lang="sv-SE"/>
          </a:p>
        </p:txBody>
      </p:sp>
      <p:pic>
        <p:nvPicPr>
          <p:cNvPr id="6" name="Platshållare för bild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" b="12981"/>
          <a:stretch/>
        </p:blipFill>
        <p:spPr>
          <a:xfrm>
            <a:off x="0" y="1562489"/>
            <a:ext cx="9147600" cy="5309159"/>
          </a:xfrm>
          <a:custGeom>
            <a:avLst/>
            <a:gdLst>
              <a:gd name="connsiteX0" fmla="*/ 0 w 9147600"/>
              <a:gd name="connsiteY0" fmla="*/ 0 h 2708275"/>
              <a:gd name="connsiteX1" fmla="*/ 9147600 w 9147600"/>
              <a:gd name="connsiteY1" fmla="*/ 0 h 2708275"/>
              <a:gd name="connsiteX2" fmla="*/ 9147600 w 9147600"/>
              <a:gd name="connsiteY2" fmla="*/ 2708275 h 2708275"/>
              <a:gd name="connsiteX3" fmla="*/ 0 w 9147600"/>
              <a:gd name="connsiteY3" fmla="*/ 2708275 h 2708275"/>
              <a:gd name="connsiteX4" fmla="*/ 0 w 9147600"/>
              <a:gd name="connsiteY4" fmla="*/ 0 h 2708275"/>
              <a:gd name="connsiteX0" fmla="*/ 15903 w 9147600"/>
              <a:gd name="connsiteY0" fmla="*/ 2313829 h 2708275"/>
              <a:gd name="connsiteX1" fmla="*/ 9147600 w 9147600"/>
              <a:gd name="connsiteY1" fmla="*/ 0 h 2708275"/>
              <a:gd name="connsiteX2" fmla="*/ 9147600 w 9147600"/>
              <a:gd name="connsiteY2" fmla="*/ 2708275 h 2708275"/>
              <a:gd name="connsiteX3" fmla="*/ 0 w 9147600"/>
              <a:gd name="connsiteY3" fmla="*/ 2708275 h 2708275"/>
              <a:gd name="connsiteX4" fmla="*/ 15903 w 9147600"/>
              <a:gd name="connsiteY4" fmla="*/ 2313829 h 2708275"/>
              <a:gd name="connsiteX0" fmla="*/ 0 w 9155551"/>
              <a:gd name="connsiteY0" fmla="*/ 2313829 h 2708275"/>
              <a:gd name="connsiteX1" fmla="*/ 9155551 w 9155551"/>
              <a:gd name="connsiteY1" fmla="*/ 0 h 2708275"/>
              <a:gd name="connsiteX2" fmla="*/ 9155551 w 9155551"/>
              <a:gd name="connsiteY2" fmla="*/ 2708275 h 2708275"/>
              <a:gd name="connsiteX3" fmla="*/ 7951 w 9155551"/>
              <a:gd name="connsiteY3" fmla="*/ 2708275 h 2708275"/>
              <a:gd name="connsiteX4" fmla="*/ 0 w 9155551"/>
              <a:gd name="connsiteY4" fmla="*/ 2313829 h 2708275"/>
              <a:gd name="connsiteX0" fmla="*/ 0 w 9155551"/>
              <a:gd name="connsiteY0" fmla="*/ 2289975 h 2684421"/>
              <a:gd name="connsiteX1" fmla="*/ 9139649 w 9155551"/>
              <a:gd name="connsiteY1" fmla="*/ 0 h 2684421"/>
              <a:gd name="connsiteX2" fmla="*/ 9155551 w 9155551"/>
              <a:gd name="connsiteY2" fmla="*/ 2684421 h 2684421"/>
              <a:gd name="connsiteX3" fmla="*/ 7951 w 9155551"/>
              <a:gd name="connsiteY3" fmla="*/ 2684421 h 2684421"/>
              <a:gd name="connsiteX4" fmla="*/ 0 w 9155551"/>
              <a:gd name="connsiteY4" fmla="*/ 2289975 h 2684421"/>
              <a:gd name="connsiteX0" fmla="*/ 0 w 9155551"/>
              <a:gd name="connsiteY0" fmla="*/ 2289975 h 2684421"/>
              <a:gd name="connsiteX1" fmla="*/ 9139649 w 9155551"/>
              <a:gd name="connsiteY1" fmla="*/ 0 h 2684421"/>
              <a:gd name="connsiteX2" fmla="*/ 9155551 w 9155551"/>
              <a:gd name="connsiteY2" fmla="*/ 2684421 h 2684421"/>
              <a:gd name="connsiteX3" fmla="*/ 7951 w 9155551"/>
              <a:gd name="connsiteY3" fmla="*/ 2684421 h 2684421"/>
              <a:gd name="connsiteX4" fmla="*/ 0 w 9155551"/>
              <a:gd name="connsiteY4" fmla="*/ 2289975 h 2684421"/>
              <a:gd name="connsiteX0" fmla="*/ 1 w 9147600"/>
              <a:gd name="connsiteY0" fmla="*/ 2337683 h 2684421"/>
              <a:gd name="connsiteX1" fmla="*/ 9131698 w 9147600"/>
              <a:gd name="connsiteY1" fmla="*/ 0 h 2684421"/>
              <a:gd name="connsiteX2" fmla="*/ 9147600 w 9147600"/>
              <a:gd name="connsiteY2" fmla="*/ 2684421 h 2684421"/>
              <a:gd name="connsiteX3" fmla="*/ 0 w 9147600"/>
              <a:gd name="connsiteY3" fmla="*/ 2684421 h 2684421"/>
              <a:gd name="connsiteX4" fmla="*/ 1 w 9147600"/>
              <a:gd name="connsiteY4" fmla="*/ 2337683 h 2684421"/>
              <a:gd name="connsiteX0" fmla="*/ 1 w 9147600"/>
              <a:gd name="connsiteY0" fmla="*/ 1182114 h 2684421"/>
              <a:gd name="connsiteX1" fmla="*/ 9131698 w 9147600"/>
              <a:gd name="connsiteY1" fmla="*/ 0 h 2684421"/>
              <a:gd name="connsiteX2" fmla="*/ 9147600 w 9147600"/>
              <a:gd name="connsiteY2" fmla="*/ 2684421 h 2684421"/>
              <a:gd name="connsiteX3" fmla="*/ 0 w 9147600"/>
              <a:gd name="connsiteY3" fmla="*/ 2684421 h 2684421"/>
              <a:gd name="connsiteX4" fmla="*/ 1 w 9147600"/>
              <a:gd name="connsiteY4" fmla="*/ 1182114 h 2684421"/>
              <a:gd name="connsiteX0" fmla="*/ 1 w 9147600"/>
              <a:gd name="connsiteY0" fmla="*/ 1186140 h 2688447"/>
              <a:gd name="connsiteX1" fmla="*/ 9139649 w 9147600"/>
              <a:gd name="connsiteY1" fmla="*/ 0 h 2688447"/>
              <a:gd name="connsiteX2" fmla="*/ 9147600 w 9147600"/>
              <a:gd name="connsiteY2" fmla="*/ 2688447 h 2688447"/>
              <a:gd name="connsiteX3" fmla="*/ 0 w 9147600"/>
              <a:gd name="connsiteY3" fmla="*/ 2688447 h 2688447"/>
              <a:gd name="connsiteX4" fmla="*/ 1 w 9147600"/>
              <a:gd name="connsiteY4" fmla="*/ 1186140 h 26884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47600" h="2688447">
                <a:moveTo>
                  <a:pt x="1" y="1186140"/>
                </a:moveTo>
                <a:lnTo>
                  <a:pt x="9139649" y="0"/>
                </a:lnTo>
                <a:cubicBezTo>
                  <a:pt x="9144950" y="894807"/>
                  <a:pt x="9142299" y="1793640"/>
                  <a:pt x="9147600" y="2688447"/>
                </a:cubicBezTo>
                <a:lnTo>
                  <a:pt x="0" y="2688447"/>
                </a:lnTo>
                <a:cubicBezTo>
                  <a:pt x="0" y="2572868"/>
                  <a:pt x="1" y="1301719"/>
                  <a:pt x="1" y="1186140"/>
                </a:cubicBezTo>
                <a:close/>
              </a:path>
            </a:pathLst>
          </a:custGeom>
          <a:solidFill>
            <a:srgbClr val="A5ACAF"/>
          </a:solidFill>
        </p:spPr>
      </p:pic>
    </p:spTree>
    <p:extLst>
      <p:ext uri="{BB962C8B-B14F-4D97-AF65-F5344CB8AC3E}">
        <p14:creationId xmlns:p14="http://schemas.microsoft.com/office/powerpoint/2010/main" val="27795824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01688" y="679621"/>
            <a:ext cx="6951600" cy="634273"/>
          </a:xfrm>
        </p:spPr>
        <p:txBody>
          <a:bodyPr/>
          <a:lstStyle/>
          <a:p>
            <a:r>
              <a:rPr lang="sv-SE" spc="-30" dirty="0"/>
              <a:t>Andel positiva svar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type="body" sz="quarter" idx="13"/>
          </p:nvPr>
        </p:nvSpPr>
        <p:spPr>
          <a:xfrm>
            <a:off x="793688" y="1535837"/>
            <a:ext cx="7089923" cy="4642541"/>
          </a:xfrm>
        </p:spPr>
        <p:txBody>
          <a:bodyPr/>
          <a:lstStyle/>
          <a:p>
            <a:r>
              <a:rPr lang="sv-SE" sz="1900" b="0" dirty="0"/>
              <a:t>Resultaten som redovisas här är de sammanslagna andelarna positiva svar per fråga. De positiva svarsalternativen är vanligtvis två på varje fråga </a:t>
            </a:r>
            <a:br>
              <a:rPr lang="sv-SE" sz="1900" b="0" dirty="0"/>
            </a:br>
            <a:r>
              <a:rPr lang="sv-SE" sz="1900" b="0" dirty="0"/>
              <a:t>t. ex. ”Mycket bra” och ”Ganska bra”. </a:t>
            </a:r>
            <a:br>
              <a:rPr lang="sv-SE" sz="1900" b="0" dirty="0"/>
            </a:br>
            <a:br>
              <a:rPr lang="sv-SE" sz="1900" b="0" dirty="0"/>
            </a:br>
            <a:r>
              <a:rPr lang="sv-SE" sz="1900" b="0" dirty="0"/>
              <a:t>För närmare redovisning av vilka svarsalternativ som klassas som positiva, se ”Tabellbilagan” som ligger under ”Tillhörande dokument och bilagor” under ”Resultat 2023” på:</a:t>
            </a:r>
            <a:br>
              <a:rPr lang="sv-SE" sz="1900" b="0" dirty="0"/>
            </a:br>
            <a:br>
              <a:rPr lang="sv-SE" sz="1900" b="0" dirty="0"/>
            </a:br>
            <a:r>
              <a:rPr lang="sv-SE" sz="1900" b="0" dirty="0">
                <a:hlinkClick r:id="rId2"/>
              </a:rPr>
              <a:t>https://www.socialstyrelsen.se/statistik-och-data/oppna-jamforelser/socialtjanst/aldreomsorg/vad-tycker-de-aldre-om-aldreomsorgen/</a:t>
            </a:r>
            <a:endParaRPr lang="sv-SE" sz="1900" b="0" dirty="0"/>
          </a:p>
          <a:p>
            <a:br>
              <a:rPr lang="sv-SE" sz="1900" dirty="0">
                <a:solidFill>
                  <a:schemeClr val="tx1"/>
                </a:solidFill>
              </a:rPr>
            </a:br>
            <a:endParaRPr lang="sv-SE" sz="1900" dirty="0">
              <a:solidFill>
                <a:schemeClr val="tx1"/>
              </a:solidFill>
            </a:endParaRPr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1DABF-CD59-47A1-8187-10F3203EF599}" type="slidenum">
              <a:rPr lang="sv-SE" smtClean="0"/>
              <a:pPr/>
              <a:t>8</a:t>
            </a:fld>
            <a:endParaRPr lang="sv-SE"/>
          </a:p>
        </p:txBody>
      </p:sp>
      <p:sp>
        <p:nvSpPr>
          <p:cNvPr id="8" name="Platshållare för sidfot 7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sv-SE" dirty="0"/>
              <a:t>Källa: Socialstyrelsen, Vad tycker de äldre om äldreomsorgen? 2023</a:t>
            </a:r>
          </a:p>
        </p:txBody>
      </p:sp>
    </p:spTree>
    <p:extLst>
      <p:ext uri="{BB962C8B-B14F-4D97-AF65-F5344CB8AC3E}">
        <p14:creationId xmlns:p14="http://schemas.microsoft.com/office/powerpoint/2010/main" val="254859852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numm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1DABF-CD59-47A1-8187-10F3203EF599}" type="slidenum">
              <a:rPr lang="sv-SE" smtClean="0"/>
              <a:pPr/>
              <a:t>9</a:t>
            </a:fld>
            <a:endParaRPr lang="sv-SE"/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sv-SE" dirty="0"/>
              <a:t>Källa: Socialstyrelsen, Vad tycker de äldre om äldreomsorgen? 2023</a:t>
            </a:r>
          </a:p>
        </p:txBody>
      </p:sp>
      <p:sp>
        <p:nvSpPr>
          <p:cNvPr id="5" name="Rubrik 4"/>
          <p:cNvSpPr>
            <a:spLocks noGrp="1"/>
          </p:cNvSpPr>
          <p:nvPr>
            <p:ph type="title"/>
          </p:nvPr>
        </p:nvSpPr>
        <p:spPr>
          <a:xfrm>
            <a:off x="803843" y="686594"/>
            <a:ext cx="8072737" cy="1296144"/>
          </a:xfrm>
        </p:spPr>
        <p:txBody>
          <a:bodyPr/>
          <a:lstStyle/>
          <a:p>
            <a:r>
              <a:rPr lang="sv-SE" spc="-30" dirty="0"/>
              <a:t>Hur nöjd eller missnöjd är du sammantaget </a:t>
            </a:r>
            <a:r>
              <a:rPr lang="sv-SE" dirty="0"/>
              <a:t>med ditt äldreboende?</a:t>
            </a:r>
          </a:p>
        </p:txBody>
      </p:sp>
      <p:graphicFrame>
        <p:nvGraphicFramePr>
          <p:cNvPr id="7" name="Diagram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84246926"/>
              </p:ext>
            </p:extLst>
          </p:nvPr>
        </p:nvGraphicFramePr>
        <p:xfrm>
          <a:off x="2006221" y="2128837"/>
          <a:ext cx="5117910" cy="353218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</p:sld>
</file>

<file path=ppt/theme/theme1.xml><?xml version="1.0" encoding="utf-8"?>
<a:theme xmlns:a="http://schemas.openxmlformats.org/drawingml/2006/main" name="SoS-PPT-svensk">
  <a:themeElements>
    <a:clrScheme name="Anpassat 4">
      <a:dk1>
        <a:srgbClr val="000000"/>
      </a:dk1>
      <a:lt1>
        <a:srgbClr val="DAD7CB"/>
      </a:lt1>
      <a:dk2>
        <a:srgbClr val="8D6E97"/>
      </a:dk2>
      <a:lt2>
        <a:srgbClr val="4A7729"/>
      </a:lt2>
      <a:accent1>
        <a:srgbClr val="A6BCC6"/>
      </a:accent1>
      <a:accent2>
        <a:srgbClr val="7D9AAA"/>
      </a:accent2>
      <a:accent3>
        <a:srgbClr val="D3BF96"/>
      </a:accent3>
      <a:accent4>
        <a:srgbClr val="002B45"/>
      </a:accent4>
      <a:accent5>
        <a:srgbClr val="857363"/>
      </a:accent5>
      <a:accent6>
        <a:srgbClr val="452325"/>
      </a:accent6>
      <a:hlink>
        <a:srgbClr val="000000"/>
      </a:hlink>
      <a:folHlink>
        <a:srgbClr val="000000"/>
      </a:folHlink>
    </a:clrScheme>
    <a:fontScheme name="Anpassat 28">
      <a:majorFont>
        <a:latin typeface="Century Gothic"/>
        <a:ea typeface=""/>
        <a:cs typeface=""/>
      </a:majorFont>
      <a:minorFont>
        <a:latin typeface="Century Gothic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DAD7CB"/>
        </a:solidFill>
        <a:ln>
          <a:noFill/>
        </a:ln>
      </a:spPr>
      <a:bodyPr rtlCol="0" anchor="ctr"/>
      <a:lstStyle>
        <a:defPPr algn="ctr">
          <a:defRPr sz="1900" smtClean="0">
            <a:solidFill>
              <a:schemeClr val="tx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square" rtlCol="0">
        <a:spAutoFit/>
      </a:bodyPr>
      <a:lstStyle>
        <a:defPPr>
          <a:defRPr sz="1900" smtClean="0"/>
        </a:defPPr>
      </a:lstStyle>
    </a:txDef>
  </a:objectDefaults>
  <a:extraClrSchemeLst/>
</a:theme>
</file>

<file path=ppt/theme/theme2.xml><?xml version="1.0" encoding="utf-8"?>
<a:theme xmlns:a="http://schemas.openxmlformats.org/drawingml/2006/main" name="Anpassad formgivning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Anpassad formgivning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SoS-PPT-svensk</Template>
  <TotalTime>4221</TotalTime>
  <Words>1401</Words>
  <Application>Microsoft Office PowerPoint</Application>
  <PresentationFormat>On-screen Show (4:3)</PresentationFormat>
  <Paragraphs>141</Paragraphs>
  <Slides>22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22</vt:i4>
      </vt:variant>
    </vt:vector>
  </HeadingPairs>
  <TitlesOfParts>
    <vt:vector size="28" baseType="lpstr">
      <vt:lpstr>Arial</vt:lpstr>
      <vt:lpstr>Calibri</vt:lpstr>
      <vt:lpstr>Century Gothic</vt:lpstr>
      <vt:lpstr>SoS-PPT-svensk</vt:lpstr>
      <vt:lpstr>Anpassad formgivning</vt:lpstr>
      <vt:lpstr>1_Anpassad formgivning</vt:lpstr>
      <vt:lpstr>Vad tycker de äldre om äldreomsorgen? 2023  </vt:lpstr>
      <vt:lpstr>Resultaten för er verksamhet/område</vt:lpstr>
      <vt:lpstr>Information om årets deltagare</vt:lpstr>
      <vt:lpstr>Hur många svarade?</vt:lpstr>
      <vt:lpstr>Hur bedömer deltagarna sin hälsa och rörlighet?</vt:lpstr>
      <vt:lpstr>Besväras deltagarna av ängslan/oro/ ångest eller av ensamhet ?</vt:lpstr>
      <vt:lpstr>Resultatöversikt år 2023</vt:lpstr>
      <vt:lpstr>Andel positiva svar</vt:lpstr>
      <vt:lpstr>Hur nöjd eller missnöjd är du sammantaget med ditt äldreboende?</vt:lpstr>
      <vt:lpstr>Några av verksamhetens/områdets resultat jämfört med kommunen, länet och riket </vt:lpstr>
      <vt:lpstr>Boendemiljö Positiva svar = Ja Andel positiva svar i verksamheten/området jämfört med kommunen, länet och riket</vt:lpstr>
      <vt:lpstr>Mat och måltidsmiljö Positiva svar = Mycket bra eller Ganska bra och Ja, alltid eller Oftast Andel positiva svar i verksamheten/området jämfört med kommunen, länet och riket</vt:lpstr>
      <vt:lpstr>Aktiviteter och möjlighet att komma utomhus  Positiva svar = Mycket nöjd/bra eller Ganska nöjd/bra Andel positiva svar i verksamheten/området jämfört med kommunen, länet och riket</vt:lpstr>
      <vt:lpstr>Hjälpens utförande  Positiva svar = Ja, alltid eller Oftast Andel positiva svar i verksamheten/området jämfört med kommunen, länet och riket  </vt:lpstr>
      <vt:lpstr>Bemötande och inflytande Positiva svar = Ja, alltid eller Oftast Andel positiva svar i verksamheten/området jämfört med kommunen, länet och riket</vt:lpstr>
      <vt:lpstr>Trygghet och förtroende  Positiva svar = Mycket tryggt eller Ganska tryggt och Ja, för alla eller Ja, för flertalet Andel positiva svar i verksamheten/området  jämfört med kommunen, länet och riket</vt:lpstr>
      <vt:lpstr>Tillgänglighet Positiva svar = Mycket lätt eller Ganska lätt Andel positiva svar i verksamheten/området jämfört med kommunen, länet och riket</vt:lpstr>
      <vt:lpstr>Hjälpen i sin helhet  och synpunkter Positiva svar = Mycket nöjd eller Ganska nöjd och Ja Andel positiva svar i verksamheten/området jämfört med kommunen, länet och riket</vt:lpstr>
      <vt:lpstr>Om undersökningen</vt:lpstr>
      <vt:lpstr>Om undersökningen ”Vad tycker de äldre om äldreomsorgen?” 2023</vt:lpstr>
      <vt:lpstr>Mer om undersökningen ”Vad tycker de äldre om äldreomsorgen?” 2023</vt:lpstr>
      <vt:lpstr>PowerPoint Presentation</vt:lpstr>
    </vt:vector>
  </TitlesOfParts>
  <Company>Socialstyrelsen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Så tycker de äldre om äldreomsorgen 2016</dc:title>
  <dc:creator>Johansson, Pernilla</dc:creator>
  <cp:lastModifiedBy>Andreas Gill</cp:lastModifiedBy>
  <cp:revision>355</cp:revision>
  <cp:lastPrinted>2014-08-07T08:24:06Z</cp:lastPrinted>
  <dcterms:created xsi:type="dcterms:W3CDTF">2014-06-27T06:29:47Z</dcterms:created>
  <dcterms:modified xsi:type="dcterms:W3CDTF">2023-09-06T08:47:53Z</dcterms:modified>
</cp:coreProperties>
</file>