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3"/>
  </p:notesMasterIdLst>
  <p:handoutMasterIdLst>
    <p:handoutMasterId r:id="rId24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8" r:id="rId11"/>
    <p:sldId id="330" r:id="rId12"/>
    <p:sldId id="289" r:id="rId13"/>
    <p:sldId id="257" r:id="rId14"/>
    <p:sldId id="291" r:id="rId15"/>
    <p:sldId id="290" r:id="rId16"/>
    <p:sldId id="296" r:id="rId17"/>
    <p:sldId id="320" r:id="rId18"/>
    <p:sldId id="326" r:id="rId19"/>
    <p:sldId id="324" r:id="rId20"/>
    <p:sldId id="325" r:id="rId21"/>
    <p:sldId id="270" r:id="rId22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1578" y="108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18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4853843669251"/>
          <c:y val="0.21551299283154121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Östermalm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11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4689962855297152"/>
          <c:h val="0.66165002560163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19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16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400" dirty="0"/>
              <a:t>HTJ Östermalm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HTJ Östermalm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6A87-428D-9E75-EB16F8074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7-428D-9E75-EB16F8074D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652925025832434E-2"/>
          <c:y val="0.82563472149866568"/>
          <c:w val="0.83893143376316981"/>
          <c:h val="0.1574872151992940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Östermalm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63</c:v>
                </c:pt>
                <c:pt idx="1">
                  <c:v>70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61</c:v>
                </c:pt>
                <c:pt idx="1">
                  <c:v>67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57</c:v>
                </c:pt>
                <c:pt idx="1">
                  <c:v>41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Östermalm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65</c:v>
                </c:pt>
                <c:pt idx="1">
                  <c:v>81</c:v>
                </c:pt>
                <c:pt idx="2">
                  <c:v>78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55</c:v>
                </c:pt>
                <c:pt idx="1">
                  <c:v>80</c:v>
                </c:pt>
                <c:pt idx="2">
                  <c:v>79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55</c:v>
                </c:pt>
                <c:pt idx="1">
                  <c:v>76</c:v>
                </c:pt>
                <c:pt idx="2">
                  <c:v>77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Östermalm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89</c:v>
                </c:pt>
                <c:pt idx="1">
                  <c:v>63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94</c:v>
                </c:pt>
                <c:pt idx="1">
                  <c:v>51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94</c:v>
                </c:pt>
                <c:pt idx="1">
                  <c:v>48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96</c:v>
                </c:pt>
                <c:pt idx="1">
                  <c:v>53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Östermalm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72</c:v>
                </c:pt>
                <c:pt idx="1">
                  <c:v>75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79</c:v>
                </c:pt>
                <c:pt idx="1">
                  <c:v>86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71</c:v>
                </c:pt>
                <c:pt idx="1">
                  <c:v>84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75</c:v>
                </c:pt>
                <c:pt idx="1">
                  <c:v>88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0.01629</cdr:x>
      <cdr:y>0.3372</cdr:y>
    </cdr:from>
    <cdr:to>
      <cdr:x>0.44398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12710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0.05584</cdr:y>
    </cdr:from>
    <cdr:to>
      <cdr:x>0.44935</cdr:x>
      <cdr:y>0.24957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49" y="217592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0.59493</cdr:y>
    </cdr:from>
    <cdr:to>
      <cdr:x>0.4454</cdr:x>
      <cdr:y>0.74426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318113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0.02063</cdr:x>
      <cdr:y>0.37501</cdr:y>
    </cdr:from>
    <cdr:to>
      <cdr:x>0.41593</cdr:x>
      <cdr:y>0.56874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2835" y="1327930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7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Kristianstad_HTJ Östermalm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13072847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9479747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2391670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5974384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10658353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31 december 2022 hade hemtjänst eller bodde </a:t>
            </a:r>
            <a:r>
              <a:rPr lang="sv-SE" sz="1800" b="0">
                <a:solidFill>
                  <a:srgbClr val="002B45"/>
                </a:solidFill>
              </a:rPr>
              <a:t>på ett särskilt </a:t>
            </a:r>
            <a:r>
              <a:rPr lang="sv-SE" sz="1800" b="0" dirty="0">
                <a:solidFill>
                  <a:srgbClr val="002B45"/>
                </a:solidFill>
              </a:rPr>
              <a:t>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resultatet på frågan om den sammantagna nöjdheten.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5B7432C6-4188-96DF-7C34-E5E6FE2A56AD}"/>
              </a:ext>
            </a:extLst>
          </p:cNvPr>
          <p:cNvSpPr txBox="1">
            <a:spLocks/>
          </p:cNvSpPr>
          <p:nvPr/>
        </p:nvSpPr>
        <p:spPr>
          <a:xfrm>
            <a:off x="801688" y="1583140"/>
            <a:ext cx="7086601" cy="4089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b="0"/>
              <a:t>Totalt svarade 83 150 personer på årets enkät för äldre med hemtjänst, vilket är 57,8% av de tillfrågade.</a:t>
            </a:r>
            <a:endParaRPr lang="sv-SE" sz="1900" b="0" dirty="0"/>
          </a:p>
          <a:p>
            <a:r>
              <a:rPr lang="sv-SE" sz="1900" b="0"/>
              <a:t>Andelen svarande för Kristianstad_HTJ Östermalm var mellan 40 - 60%.</a:t>
            </a:r>
            <a:endParaRPr lang="sv-SE" sz="1900" b="0" dirty="0"/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</a:t>
            </a:r>
            <a:r>
              <a:rPr lang="sv-SE"/>
              <a:t>er </a:t>
            </a:r>
            <a:r>
              <a:rPr lang="sv-SE" sz="1900" b="0"/>
              <a:t>verksamhet/område </a:t>
            </a:r>
            <a:r>
              <a:rPr lang="sv-SE"/>
              <a:t>redovisas </a:t>
            </a:r>
            <a:r>
              <a:rPr lang="sv-SE" dirty="0"/>
              <a:t>som procentandel  i intervall för att enskild persons svar inte ska riskera att röjas. </a:t>
            </a:r>
          </a:p>
          <a:p>
            <a:pPr lvl="3"/>
            <a:br>
              <a:rPr lang="sv-SE" sz="1900" dirty="0"/>
            </a:b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223694"/>
              </p:ext>
            </p:extLst>
          </p:nvPr>
        </p:nvGraphicFramePr>
        <p:xfrm>
          <a:off x="373578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32650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034072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513755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288099" y="686594"/>
            <a:ext cx="8691999" cy="1296144"/>
          </a:xfrm>
        </p:spPr>
        <p:txBody>
          <a:bodyPr/>
          <a:lstStyle/>
          <a:p>
            <a:r>
              <a:rPr lang="sv-SE" spc="-30" dirty="0"/>
              <a:t>Hur nöjd eller missnöjd är du</a:t>
            </a:r>
            <a:br>
              <a:rPr lang="sv-SE" spc="-30"/>
            </a:br>
            <a:r>
              <a:rPr lang="sv-SE" spc="-30"/>
              <a:t>samman</a:t>
            </a:r>
            <a:r>
              <a:rPr lang="sv-SE"/>
              <a:t>taget </a:t>
            </a:r>
            <a:r>
              <a:rPr lang="sv-SE" dirty="0"/>
              <a:t>med den hemtjänst du har?</a:t>
            </a:r>
          </a:p>
        </p:txBody>
      </p:sp>
      <p:graphicFrame>
        <p:nvGraphicFramePr>
          <p:cNvPr id="6" name="Diagram 8">
            <a:extLst>
              <a:ext uri="{FF2B5EF4-FFF2-40B4-BE49-F238E27FC236}">
                <a16:creationId xmlns:a16="http://schemas.microsoft.com/office/drawing/2014/main" id="{CE86E48A-D597-4939-B71B-F260CA757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149789"/>
              </p:ext>
            </p:extLst>
          </p:nvPr>
        </p:nvGraphicFramePr>
        <p:xfrm>
          <a:off x="2161309" y="1982738"/>
          <a:ext cx="5515353" cy="376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4976</TotalTime>
  <Words>1183</Words>
  <Application>Microsoft Office PowerPoint</Application>
  <PresentationFormat>On-screen Show (4:3)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den hemtjänst du har?</vt:lpstr>
      <vt:lpstr>Några av verksamhetens/områdets resultat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Hemtjänsten i sin helhet Positiva svar = Mycket nöjd eller Ganska nöjd Andel positiva svar i verksamheten/området jämfört med kommunen,  länet och riket </vt:lpstr>
      <vt:lpstr>Om undersökningen</vt:lpstr>
      <vt:lpstr>Om undersökningen ”Vad tycker de äldre om äldreomsorgen?” 2023</vt:lpstr>
      <vt:lpstr>Mer om undersökningen ”Vad tycker de äldre om äldreomsorgen?” 2023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409</cp:revision>
  <cp:lastPrinted>2014-08-07T08:24:06Z</cp:lastPrinted>
  <dcterms:created xsi:type="dcterms:W3CDTF">2014-06-27T06:29:47Z</dcterms:created>
  <dcterms:modified xsi:type="dcterms:W3CDTF">2023-09-05T00:13:37Z</dcterms:modified>
</cp:coreProperties>
</file>