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lsm" ContentType="application/vnd.ms-excel.sheet.macroEnabled.12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2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00" r:id="rId2"/>
    <p:sldMasterId id="2147483712" r:id="rId3"/>
  </p:sldMasterIdLst>
  <p:notesMasterIdLst>
    <p:notesMasterId r:id="rId26"/>
  </p:notesMasterIdLst>
  <p:handoutMasterIdLst>
    <p:handoutMasterId r:id="rId27"/>
  </p:handoutMasterIdLst>
  <p:sldIdLst>
    <p:sldId id="277" r:id="rId4"/>
    <p:sldId id="259" r:id="rId5"/>
    <p:sldId id="279" r:id="rId6"/>
    <p:sldId id="280" r:id="rId7"/>
    <p:sldId id="329" r:id="rId8"/>
    <p:sldId id="314" r:id="rId9"/>
    <p:sldId id="284" r:id="rId10"/>
    <p:sldId id="327" r:id="rId11"/>
    <p:sldId id="318" r:id="rId12"/>
    <p:sldId id="289" r:id="rId13"/>
    <p:sldId id="257" r:id="rId14"/>
    <p:sldId id="290" r:id="rId15"/>
    <p:sldId id="294" r:id="rId16"/>
    <p:sldId id="291" r:id="rId17"/>
    <p:sldId id="292" r:id="rId18"/>
    <p:sldId id="293" r:id="rId19"/>
    <p:sldId id="295" r:id="rId20"/>
    <p:sldId id="296" r:id="rId21"/>
    <p:sldId id="324" r:id="rId22"/>
    <p:sldId id="322" r:id="rId23"/>
    <p:sldId id="323" r:id="rId24"/>
    <p:sldId id="270" r:id="rId25"/>
  </p:sldIdLst>
  <p:sldSz cx="9144000" cy="6858000" type="screen4x3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6">
          <p15:clr>
            <a:srgbClr val="A4A3A4"/>
          </p15:clr>
        </p15:guide>
        <p15:guide id="2" orient="horz" pos="3908">
          <p15:clr>
            <a:srgbClr val="A4A3A4"/>
          </p15:clr>
        </p15:guide>
        <p15:guide id="3" orient="horz" pos="3566">
          <p15:clr>
            <a:srgbClr val="A4A3A4"/>
          </p15:clr>
        </p15:guide>
        <p15:guide id="4" orient="horz" pos="1341">
          <p15:clr>
            <a:srgbClr val="A4A3A4"/>
          </p15:clr>
        </p15:guide>
        <p15:guide id="5" orient="horz" pos="443">
          <p15:clr>
            <a:srgbClr val="A4A3A4"/>
          </p15:clr>
        </p15:guide>
        <p15:guide id="6" pos="511">
          <p15:clr>
            <a:srgbClr val="A4A3A4"/>
          </p15:clr>
        </p15:guide>
        <p15:guide id="7" pos="4889">
          <p15:clr>
            <a:srgbClr val="A4A3A4"/>
          </p15:clr>
        </p15:guide>
        <p15:guide id="8" pos="214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lm, Carolin" initials="HC" lastIdx="19" clrIdx="0">
    <p:extLst>
      <p:ext uri="{19B8F6BF-5375-455C-9EA6-DF929625EA0E}">
        <p15:presenceInfo xmlns:p15="http://schemas.microsoft.com/office/powerpoint/2012/main" userId="S-1-5-21-2075942658-1792417684-393963531-225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CDD3"/>
    <a:srgbClr val="99ADB9"/>
    <a:srgbClr val="75909F"/>
    <a:srgbClr val="857363"/>
    <a:srgbClr val="FFFFFF"/>
    <a:srgbClr val="3F9C35"/>
    <a:srgbClr val="D3BF96"/>
    <a:srgbClr val="E98300"/>
    <a:srgbClr val="ED8B00"/>
    <a:srgbClr val="A5AC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11" autoAdjust="0"/>
    <p:restoredTop sz="94713" autoAdjust="0"/>
  </p:normalViewPr>
  <p:slideViewPr>
    <p:cSldViewPr snapToGrid="0" showGuides="1">
      <p:cViewPr varScale="1">
        <p:scale>
          <a:sx n="107" d="100"/>
          <a:sy n="107" d="100"/>
        </p:scale>
        <p:origin x="1518" y="96"/>
      </p:cViewPr>
      <p:guideLst>
        <p:guide orient="horz" pos="1256"/>
        <p:guide orient="horz" pos="3908"/>
        <p:guide orient="horz" pos="3566"/>
        <p:guide orient="horz" pos="1341"/>
        <p:guide orient="horz" pos="443"/>
        <p:guide pos="511"/>
        <p:guide pos="4889"/>
        <p:guide pos="214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4020" y="-90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8.xlsm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9.xlsm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10.xlsm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11.xlsm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.xlsm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Macro-Enabled_Worksheet4.xlsm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5.xlsm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6.xlsm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7.xlsm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369-4FFA-9A37-5696DCFE814A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369-4FFA-9A37-5696DCFE814A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369-4FFA-9A37-5696DCFE814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(Mycket gott, Ganska gott)</c:v>
                </c:pt>
                <c:pt idx="1">
                  <c:v>Andel neutrala eller negativa svar (Någorlunda, Ganska dåligt, Mycket dåligt)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7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69-4FFA-9A37-5696DCFE814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8404917635658915"/>
          <c:y val="0.18299891193036358"/>
          <c:w val="0.2670369024547804"/>
          <c:h val="0.635933179723502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066272666773611"/>
          <c:y val="5.0982864560773514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Tollaregården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93</c:v>
                </c:pt>
                <c:pt idx="1">
                  <c:v>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EA-4440-BF5F-93C799EA5E3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79</c:v>
                </c:pt>
                <c:pt idx="1">
                  <c:v>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FEA-4440-BF5F-93C799EA5E3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80</c:v>
                </c:pt>
                <c:pt idx="1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FEA-4440-BF5F-93C799EA5E3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79</c:v>
                </c:pt>
                <c:pt idx="1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FEA-4440-BF5F-93C799EA5E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329536"/>
        <c:axId val="203331072"/>
      </c:barChart>
      <c:catAx>
        <c:axId val="20332953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331072"/>
        <c:crosses val="autoZero"/>
        <c:auto val="1"/>
        <c:lblAlgn val="ctr"/>
        <c:lblOffset val="100"/>
        <c:noMultiLvlLbl val="0"/>
      </c:catAx>
      <c:valAx>
        <c:axId val="203331072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714178975803203"/>
              <c:y val="0.9021452991452996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329536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589416058394163"/>
          <c:y val="4.1004461942257209E-2"/>
          <c:w val="0.5335082476004368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Tollaregården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93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18-49F4-A806-F438BE57BDCE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84</c:v>
                </c:pt>
                <c:pt idx="1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18-49F4-A806-F438BE57BDCE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82</c:v>
                </c:pt>
                <c:pt idx="1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718-49F4-A806-F438BE57BDCE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82</c:v>
                </c:pt>
                <c:pt idx="1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718-49F4-A806-F438BE57BD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458048"/>
        <c:axId val="203459584"/>
      </c:barChart>
      <c:catAx>
        <c:axId val="20345804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459584"/>
        <c:crosses val="autoZero"/>
        <c:auto val="1"/>
        <c:lblAlgn val="ctr"/>
        <c:lblOffset val="100"/>
        <c:noMultiLvlLbl val="0"/>
      </c:catAx>
      <c:valAx>
        <c:axId val="203459584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8352865107190059"/>
              <c:y val="0.89852706552706096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458048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771897810218978"/>
          <c:y val="4.1007059132547527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Tollaregården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93</c:v>
                </c:pt>
                <c:pt idx="1">
                  <c:v>88</c:v>
                </c:pt>
                <c:pt idx="2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7D-4D47-A287-D6D2671AC1B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82</c:v>
                </c:pt>
                <c:pt idx="1">
                  <c:v>56</c:v>
                </c:pt>
                <c:pt idx="2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7D-4D47-A287-D6D2671AC1B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81</c:v>
                </c:pt>
                <c:pt idx="1">
                  <c:v>56</c:v>
                </c:pt>
                <c:pt idx="2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7D-4D47-A287-D6D2671AC1B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80</c:v>
                </c:pt>
                <c:pt idx="1">
                  <c:v>49</c:v>
                </c:pt>
                <c:pt idx="2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E7D-4D47-A287-D6D2671AC1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695616"/>
        <c:axId val="203697152"/>
      </c:barChart>
      <c:catAx>
        <c:axId val="20369561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697152"/>
        <c:crosses val="autoZero"/>
        <c:auto val="1"/>
        <c:lblAlgn val="ctr"/>
        <c:lblOffset val="100"/>
        <c:noMultiLvlLbl val="0"/>
      </c:catAx>
      <c:valAx>
        <c:axId val="203697152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714178975803203"/>
              <c:y val="0.9021452991452996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crossAx val="203695616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4130669520779"/>
          <c:y val="4.4358059422434877E-2"/>
          <c:w val="0.52438416000919597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Tollaregården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43</c:v>
                </c:pt>
                <c:pt idx="1">
                  <c:v>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F6-4A0D-8AEB-BD5BE109B10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43</c:v>
                </c:pt>
                <c:pt idx="1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F6-4A0D-8AEB-BD5BE109B10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47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F6-4A0D-8AEB-BD5BE109B10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44</c:v>
                </c:pt>
                <c:pt idx="1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8F6-4A0D-8AEB-BD5BE109B1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5209600"/>
        <c:axId val="205211136"/>
      </c:barChart>
      <c:catAx>
        <c:axId val="205209600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5211136"/>
        <c:crosses val="autoZero"/>
        <c:auto val="1"/>
        <c:lblAlgn val="ctr"/>
        <c:lblOffset val="100"/>
        <c:noMultiLvlLbl val="0"/>
      </c:catAx>
      <c:valAx>
        <c:axId val="205211136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714178975803203"/>
              <c:y val="0.9021452991452996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crossAx val="205209600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DAD7CB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8FB-4796-AD5E-00C597170426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4123-4BEA-9FA8-AB99A09A9246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123-4BEA-9FA8-AB99A09A924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(Förflyttar mig själv utan svårigheter)</c:v>
                </c:pt>
                <c:pt idx="1">
                  <c:v>Andel neutrala eller negativa svar (Vissa svårigheter,  Stora svårigheter att förflytta mig själv, Kan inte alls förflytta mig själv)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4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23-4BEA-9FA8-AB99A09A924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6527737403100786"/>
          <c:y val="0.20727726574500768"/>
          <c:w val="0.31357033268733853"/>
          <c:h val="0.702292626728110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369-4FFA-9A37-5696DCFE814A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369-4FFA-9A37-5696DCFE814A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369-4FFA-9A37-5696DCFE814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(Nej)</c:v>
                </c:pt>
                <c:pt idx="1">
                  <c:v>Andel neutrala eller negativa svar (Ja lätta besvär, Ja svåra besvär)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5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69-4FFA-9A37-5696DCFE814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7123021640826876"/>
          <c:y val="0.37401913722478236"/>
          <c:w val="0.34395066214470288"/>
          <c:h val="0.355499231950844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404-4386-AD09-51E8F11F505E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DD3-44A2-B45C-4AA3A28298D6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DD3-44A2-B45C-4AA3A28298D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(Nej)</c:v>
                </c:pt>
                <c:pt idx="1">
                  <c:v>Andel neutrala eller negativa svar (Ja, då och då, Ja, ofta)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5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DD3-44A2-B45C-4AA3A28298D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398942183462535"/>
          <c:y val="0.34806643625192013"/>
          <c:w val="0.29049620478036176"/>
          <c:h val="0.393408858166922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sv-SE" sz="1100" dirty="0"/>
              <a:t>Tollaregården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Tollaregården</c:v>
                </c:pt>
              </c:strCache>
            </c:strRef>
          </c:tx>
          <c:dPt>
            <c:idx val="1"/>
            <c:bubble3D val="0"/>
            <c:spPr>
              <a:solidFill>
                <a:srgbClr val="857363"/>
              </a:solidFill>
            </c:spPr>
            <c:extLst>
              <c:ext xmlns:c16="http://schemas.microsoft.com/office/drawing/2014/chart" uri="{C3380CC4-5D6E-409C-BE32-E72D297353CC}">
                <c16:uniqueId val="{00000000-74DD-48EE-9C21-884C7E62E55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Blad1!$A$2:$A$3</c:f>
              <c:strCache>
                <c:ptCount val="2"/>
                <c:pt idx="0">
                  <c:v>Andel positiva svar (Mycket nöjd, Ganska nöjd)</c:v>
                </c:pt>
                <c:pt idx="1">
                  <c:v>Andel neutrala eller negativa svar (Varken nöjd eller missnöjd, Ganska missnöjd, Mycket missnöjd)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13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DD-48EE-9C21-884C7E62E55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9.7676395247278669E-2"/>
          <c:y val="0.81427625434327233"/>
          <c:w val="0.80464701411318296"/>
          <c:h val="0.1713417211489652"/>
        </c:manualLayout>
      </c:layout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zero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127906324506775"/>
          <c:y val="4.1006998664356982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Tollaregården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62</c:v>
                </c:pt>
                <c:pt idx="1">
                  <c:v>79</c:v>
                </c:pt>
                <c:pt idx="2">
                  <c:v>93</c:v>
                </c:pt>
                <c:pt idx="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FB-4881-ABEC-3A32A4C6698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62</c:v>
                </c:pt>
                <c:pt idx="1">
                  <c:v>67</c:v>
                </c:pt>
                <c:pt idx="2">
                  <c:v>75</c:v>
                </c:pt>
                <c:pt idx="3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FB-4881-ABEC-3A32A4C6698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68</c:v>
                </c:pt>
                <c:pt idx="1">
                  <c:v>62</c:v>
                </c:pt>
                <c:pt idx="2">
                  <c:v>72</c:v>
                </c:pt>
                <c:pt idx="3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FB-4881-ABEC-3A32A4C6698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Blad1!$E$2:$E$5</c:f>
              <c:numCache>
                <c:formatCode>General</c:formatCode>
                <c:ptCount val="4"/>
                <c:pt idx="0">
                  <c:v>66</c:v>
                </c:pt>
                <c:pt idx="1">
                  <c:v>61</c:v>
                </c:pt>
                <c:pt idx="2">
                  <c:v>72</c:v>
                </c:pt>
                <c:pt idx="3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8FB-4881-ABEC-3A32A4C669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2222976"/>
        <c:axId val="202224768"/>
      </c:barChart>
      <c:catAx>
        <c:axId val="20222297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2224768"/>
        <c:crosses val="autoZero"/>
        <c:auto val="1"/>
        <c:lblAlgn val="ctr"/>
        <c:lblOffset val="100"/>
        <c:noMultiLvlLbl val="0"/>
      </c:catAx>
      <c:valAx>
        <c:axId val="202224768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sz="1050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89871816979935"/>
              <c:y val="0.9015416352065586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050">
                <a:latin typeface="Century Gothic" panose="020B0502020202020204" pitchFamily="34" charset="0"/>
              </a:defRPr>
            </a:pPr>
            <a:endParaRPr lang="sv-SE"/>
          </a:p>
        </c:txPr>
        <c:crossAx val="202222976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gap"/>
    <c:showDLblsOverMax val="0"/>
  </c:chart>
  <c:spPr>
    <a:solidFill>
      <a:srgbClr val="DAD7CB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5967153284677"/>
          <c:y val="3.7671232876712986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Tollaregården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71</c:v>
                </c:pt>
                <c:pt idx="1">
                  <c:v>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89-4709-BC71-F85F6E4B968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69</c:v>
                </c:pt>
                <c:pt idx="1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89-4709-BC71-F85F6E4B968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67</c:v>
                </c:pt>
                <c:pt idx="1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989-4709-BC71-F85F6E4B968A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68</c:v>
                </c:pt>
                <c:pt idx="1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989-4709-BC71-F85F6E4B96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2860800"/>
        <c:axId val="203050368"/>
      </c:barChart>
      <c:catAx>
        <c:axId val="202860800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050368"/>
        <c:crosses val="autoZero"/>
        <c:auto val="1"/>
        <c:lblAlgn val="ctr"/>
        <c:lblOffset val="100"/>
        <c:noMultiLvlLbl val="0"/>
      </c:catAx>
      <c:valAx>
        <c:axId val="203050368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dirty="0"/>
                  <a:t>Procent</a:t>
                </a:r>
              </a:p>
            </c:rich>
          </c:tx>
          <c:layout>
            <c:manualLayout>
              <c:xMode val="edge"/>
              <c:yMode val="edge"/>
              <c:x val="0.88079142479452865"/>
              <c:y val="0.9057635327635327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2860800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 b="0"/>
      </a:pPr>
      <a:endParaRPr lang="sv-SE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589416058394163"/>
          <c:y val="4.1015067565503945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Tollaregården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Är möjligheterna att komma utomhus bra eller dåliga? </c:v>
                </c:pt>
                <c:pt idx="1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69</c:v>
                </c:pt>
                <c:pt idx="1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A7-46E3-BDDB-10BE26E13033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Är möjligheterna att komma utomhus bra eller dåliga? </c:v>
                </c:pt>
                <c:pt idx="1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67</c:v>
                </c:pt>
                <c:pt idx="1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A7-46E3-BDDB-10BE26E13033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Är möjligheterna att komma utomhus bra eller dåliga? </c:v>
                </c:pt>
                <c:pt idx="1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63</c:v>
                </c:pt>
                <c:pt idx="1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4A7-46E3-BDDB-10BE26E13033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Är möjligheterna att komma utomhus bra eller dåliga? </c:v>
                </c:pt>
                <c:pt idx="1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56</c:v>
                </c:pt>
                <c:pt idx="1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4A7-46E3-BDDB-10BE26E130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623424"/>
        <c:axId val="203641600"/>
      </c:barChart>
      <c:catAx>
        <c:axId val="203623424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641600"/>
        <c:crosses val="autoZero"/>
        <c:auto val="1"/>
        <c:lblAlgn val="ctr"/>
        <c:lblOffset val="100"/>
        <c:noMultiLvlLbl val="0"/>
      </c:catAx>
      <c:valAx>
        <c:axId val="203641600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896660727628062"/>
              <c:y val="0.9057635327635327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solidFill>
            <a:srgbClr val="DAD7CB"/>
          </a:solidFill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623424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767965716132599"/>
          <c:y val="3.7671293289181326E-2"/>
          <c:w val="0.5298586125639480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Tollaregården</c:v>
                </c:pt>
              </c:strCache>
            </c:strRef>
          </c:tx>
          <c:spPr>
            <a:solidFill>
              <a:srgbClr val="C2CDD3"/>
            </a:solidFill>
            <a:ln>
              <a:noFill/>
            </a:ln>
          </c:spPr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0FD-4457-A98D-B11E54F7AD0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69</c:v>
                </c:pt>
                <c:pt idx="1">
                  <c:v>58</c:v>
                </c:pt>
                <c:pt idx="2">
                  <c:v>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FD-4457-A98D-B11E54F7AD06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66</c:v>
                </c:pt>
                <c:pt idx="1">
                  <c:v>50</c:v>
                </c:pt>
                <c:pt idx="2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0FD-4457-A98D-B11E54F7AD06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61</c:v>
                </c:pt>
                <c:pt idx="1">
                  <c:v>47</c:v>
                </c:pt>
                <c:pt idx="2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0FD-4457-A98D-B11E54F7AD06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57</c:v>
                </c:pt>
                <c:pt idx="1">
                  <c:v>45</c:v>
                </c:pt>
                <c:pt idx="2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FD-4457-A98D-B11E54F7A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237248"/>
        <c:axId val="203238784"/>
      </c:barChart>
      <c:catAx>
        <c:axId val="20323724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238784"/>
        <c:crosses val="autoZero"/>
        <c:auto val="1"/>
        <c:lblAlgn val="ctr"/>
        <c:lblOffset val="100"/>
        <c:noMultiLvlLbl val="0"/>
      </c:catAx>
      <c:valAx>
        <c:axId val="203238784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25797459624115"/>
              <c:y val="0.9057635327635327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237248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0.02168</cdr:x>
      <cdr:y>0.06543</cdr:y>
    </cdr:from>
    <cdr:to>
      <cdr:x>0.40792</cdr:x>
      <cdr:y>0.25945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49964" y="249102"/>
          <a:ext cx="2671682" cy="73866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Fick du plats på det äldreboende du </a:t>
          </a:r>
        </a:p>
        <a:p xmlns:a="http://schemas.openxmlformats.org/drawingml/2006/main">
          <a:r>
            <a:rPr lang="sv-SE" sz="1050" dirty="0"/>
            <a:t>ville bo på?</a:t>
          </a:r>
        </a:p>
        <a:p xmlns:a="http://schemas.openxmlformats.org/drawingml/2006/main">
          <a:r>
            <a:rPr lang="sv-SE" sz="1000" i="1" dirty="0"/>
            <a:t>Ja</a:t>
          </a:r>
          <a:r>
            <a:rPr lang="sv-SE" sz="1050" i="1" dirty="0"/>
            <a:t> </a:t>
          </a:r>
        </a:p>
        <a:p xmlns:a="http://schemas.openxmlformats.org/drawingml/2006/main">
          <a:endParaRPr lang="sv-SE" sz="1050" dirty="0"/>
        </a:p>
      </cdr:txBody>
    </cdr:sp>
  </cdr:relSizeAnchor>
  <cdr:relSizeAnchor xmlns:cdr="http://schemas.openxmlformats.org/drawingml/2006/chartDrawing">
    <cdr:from>
      <cdr:x>0.02283</cdr:x>
      <cdr:y>0.2613</cdr:y>
    </cdr:from>
    <cdr:to>
      <cdr:x>0.39527</cdr:x>
      <cdr:y>0.37044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157919" y="994810"/>
          <a:ext cx="2576225" cy="41549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Trivs du med ditt rum eller lägenhet?</a:t>
          </a:r>
        </a:p>
        <a:p xmlns:a="http://schemas.openxmlformats.org/drawingml/2006/main">
          <a:r>
            <a:rPr lang="sv-SE" sz="1000" i="1" dirty="0"/>
            <a:t>Ja</a:t>
          </a:r>
        </a:p>
      </cdr:txBody>
    </cdr:sp>
  </cdr:relSizeAnchor>
  <cdr:relSizeAnchor xmlns:cdr="http://schemas.openxmlformats.org/drawingml/2006/chartDrawing">
    <cdr:from>
      <cdr:x>0.02168</cdr:x>
      <cdr:y>0.46003</cdr:y>
    </cdr:from>
    <cdr:to>
      <cdr:x>0.41252</cdr:x>
      <cdr:y>0.61161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149964" y="1751406"/>
          <a:ext cx="2703501" cy="57708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Är det trivsamt i de gemensamma utrymmena? </a:t>
          </a:r>
        </a:p>
        <a:p xmlns:a="http://schemas.openxmlformats.org/drawingml/2006/main">
          <a:r>
            <a:rPr lang="sv-SE" sz="1000" i="1" dirty="0"/>
            <a:t>Ja</a:t>
          </a:r>
          <a:endParaRPr lang="sv-SE" sz="1000" dirty="0"/>
        </a:p>
      </cdr:txBody>
    </cdr:sp>
  </cdr:relSizeAnchor>
  <cdr:relSizeAnchor xmlns:cdr="http://schemas.openxmlformats.org/drawingml/2006/chartDrawing">
    <cdr:from>
      <cdr:x>0.02168</cdr:x>
      <cdr:y>0.65508</cdr:y>
    </cdr:from>
    <cdr:to>
      <cdr:x>0.42056</cdr:x>
      <cdr:y>0.80666</cdr:y>
    </cdr:to>
    <cdr:sp macro="" textlink="">
      <cdr:nvSpPr>
        <cdr:cNvPr id="5" name="textruta 1"/>
        <cdr:cNvSpPr txBox="1"/>
      </cdr:nvSpPr>
      <cdr:spPr>
        <a:xfrm xmlns:a="http://schemas.openxmlformats.org/drawingml/2006/main">
          <a:off x="149964" y="2493991"/>
          <a:ext cx="2759115" cy="57708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Är det trivsamt utomhus runt ditt boende?</a:t>
          </a:r>
        </a:p>
        <a:p xmlns:a="http://schemas.openxmlformats.org/drawingml/2006/main">
          <a:r>
            <a:rPr lang="sv-SE" sz="1000" i="1" dirty="0"/>
            <a:t>Ja</a:t>
          </a:r>
          <a:endParaRPr lang="sv-SE" sz="10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8869" y="1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/>
          <a:lstStyle>
            <a:lvl1pPr algn="r">
              <a:defRPr sz="1300"/>
            </a:lvl1pPr>
          </a:lstStyle>
          <a:p>
            <a:fld id="{EE4E35D8-A431-48E7-8AEB-D32A58D60D18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2290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8869" y="9432290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 anchor="b"/>
          <a:lstStyle>
            <a:lvl1pPr algn="r">
              <a:defRPr sz="1300"/>
            </a:lvl1pPr>
          </a:lstStyle>
          <a:p>
            <a:fld id="{3B7895A1-36BB-4A5A-A2AF-EE41160F732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685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1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/>
          <a:lstStyle>
            <a:lvl1pPr algn="r">
              <a:defRPr sz="1200"/>
            </a:lvl1pPr>
          </a:lstStyle>
          <a:p>
            <a:fld id="{00F28322-9E50-4BFC-ADA5-24FE44B8EB92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5" tIns="47783" rIns="95565" bIns="47783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5565" tIns="47783" rIns="95565" bIns="47783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 anchor="b"/>
          <a:lstStyle>
            <a:lvl1pPr algn="r">
              <a:defRPr sz="1200"/>
            </a:lvl1pPr>
          </a:lstStyle>
          <a:p>
            <a:fld id="{D4045FB0-5EAC-49C2-A7A1-C763FDD8135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2376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1421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6616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4173579"/>
            <a:ext cx="9147600" cy="2684421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4421">
                <a:moveTo>
                  <a:pt x="1" y="2337683"/>
                </a:moveTo>
                <a:lnTo>
                  <a:pt x="9131698" y="0"/>
                </a:lnTo>
                <a:cubicBezTo>
                  <a:pt x="9136999" y="894807"/>
                  <a:pt x="9142299" y="1789614"/>
                  <a:pt x="9147600" y="2684421"/>
                </a:cubicBezTo>
                <a:lnTo>
                  <a:pt x="0" y="2684421"/>
                </a:lnTo>
                <a:cubicBezTo>
                  <a:pt x="0" y="2568842"/>
                  <a:pt x="1" y="2453262"/>
                  <a:pt x="1" y="2337683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84342" y="2059055"/>
            <a:ext cx="7772400" cy="1104900"/>
          </a:xfrm>
        </p:spPr>
        <p:txBody>
          <a:bodyPr/>
          <a:lstStyle>
            <a:lvl1pPr>
              <a:defRPr sz="2600">
                <a:solidFill>
                  <a:srgbClr val="E98300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01688" y="4266501"/>
            <a:ext cx="5858518" cy="232375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17590" y="5380362"/>
            <a:ext cx="1152128" cy="267235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rgbClr val="FFFFFF"/>
                </a:solidFill>
              </a:defRPr>
            </a:lvl1pPr>
          </a:lstStyle>
          <a:p>
            <a:endParaRPr lang="sv-SE"/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/>
          </p:nvPr>
        </p:nvSpPr>
        <p:spPr>
          <a:xfrm>
            <a:off x="801688" y="4475023"/>
            <a:ext cx="5858544" cy="72231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285750" indent="0">
              <a:buNone/>
              <a:defRPr sz="1400">
                <a:solidFill>
                  <a:schemeClr val="bg2"/>
                </a:solidFill>
              </a:defRPr>
            </a:lvl2pPr>
            <a:lvl3pPr marL="539750" indent="0">
              <a:buNone/>
              <a:defRPr sz="1400">
                <a:solidFill>
                  <a:schemeClr val="bg2"/>
                </a:solidFill>
              </a:defRPr>
            </a:lvl3pPr>
            <a:lvl4pPr marL="723900" indent="0">
              <a:buNone/>
              <a:defRPr sz="1400">
                <a:solidFill>
                  <a:schemeClr val="bg2"/>
                </a:solidFill>
              </a:defRPr>
            </a:lvl4pPr>
            <a:lvl5pPr marL="9271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14" y="800439"/>
            <a:ext cx="2592000" cy="54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236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57444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224016" y="2059200"/>
            <a:ext cx="3537272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801688" y="2127600"/>
            <a:ext cx="3299791" cy="3441117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textruta 10"/>
          <p:cNvSpPr txBox="1"/>
          <p:nvPr userDrawn="1"/>
        </p:nvSpPr>
        <p:spPr>
          <a:xfrm>
            <a:off x="9277349" y="2647950"/>
            <a:ext cx="125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/>
              <a:t>Punktlista nivå 1:</a:t>
            </a:r>
          </a:p>
          <a:p>
            <a:pPr algn="l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19pt</a:t>
            </a:r>
          </a:p>
          <a:p>
            <a:pPr algn="l"/>
            <a:r>
              <a:rPr lang="sv-SE" sz="1000" b="1"/>
              <a:t>Nivå 2:</a:t>
            </a:r>
          </a:p>
          <a:p>
            <a:pPr algn="l"/>
            <a:r>
              <a:rPr lang="sv-SE" sz="1000"/>
              <a:t>Century Gothic normal 19pt</a:t>
            </a:r>
          </a:p>
        </p:txBody>
      </p:sp>
      <p:sp>
        <p:nvSpPr>
          <p:cNvPr id="15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35464" y="5221275"/>
            <a:ext cx="3422236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90163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57444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textruta 5"/>
          <p:cNvSpPr txBox="1"/>
          <p:nvPr userDrawn="1"/>
        </p:nvSpPr>
        <p:spPr>
          <a:xfrm>
            <a:off x="-1333501" y="1209675"/>
            <a:ext cx="1257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265631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801688" y="2074072"/>
            <a:ext cx="68326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4928" y="5612277"/>
            <a:ext cx="3312220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69715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0" y="2066925"/>
            <a:ext cx="91440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3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4928" y="5612277"/>
            <a:ext cx="3312220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792280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3410272" cy="371295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09" y="2127600"/>
            <a:ext cx="4818491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630239" y="5221275"/>
            <a:ext cx="3422236" cy="367200"/>
          </a:xfrm>
        </p:spPr>
        <p:txBody>
          <a:bodyPr anchor="b" anchorCtr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719816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0" y="2127600"/>
            <a:ext cx="4094205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224016" y="2059200"/>
            <a:ext cx="3410272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35464" y="5221275"/>
            <a:ext cx="3422236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210588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755418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u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9144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3515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med plats fö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1548841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84342" y="725700"/>
            <a:ext cx="77724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03339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uta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9144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784342" y="725700"/>
            <a:ext cx="77724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306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enstaka 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62224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mening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>
              <a:spcBef>
                <a:spcPts val="0"/>
              </a:spcBef>
              <a:defRPr b="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114054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 marL="0" indent="0">
              <a:spcBef>
                <a:spcPts val="800"/>
              </a:spcBef>
              <a:spcAft>
                <a:spcPts val="0"/>
              </a:spcAft>
              <a:buFontTx/>
              <a:buNone/>
              <a:defRPr sz="2600"/>
            </a:lvl1pPr>
            <a:lvl2pPr marL="0" indent="0">
              <a:buFontTx/>
              <a:buNone/>
              <a:defRPr/>
            </a:lvl2pPr>
            <a:lvl3pPr marL="0" indent="0">
              <a:spcAft>
                <a:spcPts val="0"/>
              </a:spcAft>
              <a:buFontTx/>
              <a:buNone/>
              <a:defRPr sz="1900" b="1"/>
            </a:lvl3pPr>
            <a:lvl4pPr marL="0" indent="0">
              <a:spcAft>
                <a:spcPts val="0"/>
              </a:spcAft>
              <a:buFontTx/>
              <a:buNone/>
              <a:defRPr sz="1600"/>
            </a:lvl4pPr>
            <a:lvl5pPr marL="0" indent="0">
              <a:spcAft>
                <a:spcPts val="0"/>
              </a:spcAft>
              <a:buFontTx/>
              <a:buNone/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026846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801504"/>
            <a:ext cx="9147600" cy="47928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1353267"/>
            <a:ext cx="6959600" cy="3708400"/>
          </a:xfrm>
        </p:spPr>
        <p:txBody>
          <a:bodyPr/>
          <a:lstStyle>
            <a:lvl1pPr marL="373063" indent="-373063">
              <a:spcBef>
                <a:spcPts val="1000"/>
              </a:spcBef>
              <a:buSzPct val="115000"/>
              <a:buFont typeface="Arial" pitchFamily="34" charset="0"/>
              <a:buChar char="•"/>
              <a:defRPr sz="2600">
                <a:solidFill>
                  <a:srgbClr val="D3BF96"/>
                </a:solidFill>
              </a:defRPr>
            </a:lvl1pPr>
            <a:lvl2pPr>
              <a:defRPr sz="2600">
                <a:solidFill>
                  <a:srgbClr val="D3BF96"/>
                </a:solidFill>
              </a:defRPr>
            </a:lvl2pPr>
            <a:lvl3pPr>
              <a:defRPr sz="1900">
                <a:solidFill>
                  <a:srgbClr val="D3BF96"/>
                </a:solidFill>
              </a:defRPr>
            </a:lvl3pPr>
            <a:lvl4pPr>
              <a:defRPr sz="1600">
                <a:solidFill>
                  <a:srgbClr val="D3BF96"/>
                </a:solidFill>
              </a:defRPr>
            </a:lvl4pPr>
            <a:lvl5pPr>
              <a:defRPr sz="1400">
                <a:solidFill>
                  <a:srgbClr val="D3BF96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414110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355976" y="2060206"/>
            <a:ext cx="3405312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/>
          </p:nvPr>
        </p:nvSpPr>
        <p:spPr>
          <a:xfrm>
            <a:off x="0" y="2113906"/>
            <a:ext cx="4067175" cy="3455988"/>
          </a:xfrm>
          <a:solidFill>
            <a:schemeClr val="accent4"/>
          </a:solidFill>
          <a:ln>
            <a:noFill/>
          </a:ln>
        </p:spPr>
        <p:txBody>
          <a:bodyPr lIns="180000" tIns="180000" rIns="180000" bIns="180000" anchor="ctr" anchorCtr="1"/>
          <a:lstStyle>
            <a:lvl1pPr marL="0" indent="0" algn="ctr">
              <a:buNone/>
              <a:defRPr sz="3000" b="0" i="1">
                <a:solidFill>
                  <a:srgbClr val="D3BF96"/>
                </a:solidFill>
              </a:defRPr>
            </a:lvl1pPr>
            <a:lvl2pPr>
              <a:defRPr sz="3000" b="0" i="1">
                <a:solidFill>
                  <a:srgbClr val="E6C99B"/>
                </a:solidFill>
              </a:defRPr>
            </a:lvl2pPr>
            <a:lvl3pPr>
              <a:defRPr sz="3000" b="0" i="1">
                <a:solidFill>
                  <a:srgbClr val="E6C99B"/>
                </a:solidFill>
              </a:defRPr>
            </a:lvl3pPr>
            <a:lvl4pPr>
              <a:defRPr sz="3000" b="0" i="1">
                <a:solidFill>
                  <a:srgbClr val="E6C99B"/>
                </a:solidFill>
              </a:defRPr>
            </a:lvl4pPr>
            <a:lvl5pPr>
              <a:defRPr sz="3000" b="0" i="1">
                <a:solidFill>
                  <a:srgbClr val="E6C99B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textruta 8"/>
          <p:cNvSpPr txBox="1"/>
          <p:nvPr userDrawn="1"/>
        </p:nvSpPr>
        <p:spPr>
          <a:xfrm>
            <a:off x="9277349" y="2647950"/>
            <a:ext cx="125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/>
              <a:t>Punktlista nivå 1:</a:t>
            </a:r>
          </a:p>
          <a:p>
            <a:pPr algn="l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19pt</a:t>
            </a:r>
          </a:p>
          <a:p>
            <a:pPr algn="l"/>
            <a:r>
              <a:rPr lang="sv-SE" sz="1000" b="1"/>
              <a:t>Nivå 2:</a:t>
            </a:r>
          </a:p>
          <a:p>
            <a:pPr algn="l"/>
            <a:r>
              <a:rPr lang="sv-SE" sz="1000"/>
              <a:t>Century Gothic normal 19pt</a:t>
            </a:r>
          </a:p>
        </p:txBody>
      </p:sp>
      <p:sp>
        <p:nvSpPr>
          <p:cNvPr id="11" name="textruta 10"/>
          <p:cNvSpPr txBox="1"/>
          <p:nvPr userDrawn="1"/>
        </p:nvSpPr>
        <p:spPr>
          <a:xfrm>
            <a:off x="-1333501" y="1209675"/>
            <a:ext cx="1257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063518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69"/>
            <a:ext cx="3410272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09" y="2128871"/>
            <a:ext cx="3299791" cy="30956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3723" y="5299364"/>
            <a:ext cx="3312220" cy="471487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87689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03844" y="686594"/>
            <a:ext cx="6951600" cy="12961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01688" y="2057400"/>
            <a:ext cx="6951364" cy="36951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408988" y="6295894"/>
            <a:ext cx="432544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4"/>
                </a:solidFill>
              </a:defRPr>
            </a:lvl1pPr>
          </a:lstStyle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064309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99" r:id="rId3"/>
    <p:sldLayoutId id="2147483650" r:id="rId4"/>
    <p:sldLayoutId id="2147483665" r:id="rId5"/>
    <p:sldLayoutId id="2147483661" r:id="rId6"/>
    <p:sldLayoutId id="2147483662" r:id="rId7"/>
    <p:sldLayoutId id="2147483663" r:id="rId8"/>
    <p:sldLayoutId id="2147483664" r:id="rId9"/>
    <p:sldLayoutId id="2147483670" r:id="rId10"/>
    <p:sldLayoutId id="2147483654" r:id="rId11"/>
    <p:sldLayoutId id="2147483666" r:id="rId12"/>
    <p:sldLayoutId id="2147483669" r:id="rId13"/>
    <p:sldLayoutId id="2147483667" r:id="rId14"/>
    <p:sldLayoutId id="2147483668" r:id="rId15"/>
    <p:sldLayoutId id="2147483655" r:id="rId16"/>
    <p:sldLayoutId id="2147483698" r:id="rId1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3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spcBef>
          <a:spcPts val="1900"/>
        </a:spcBef>
        <a:spcAft>
          <a:spcPts val="800"/>
        </a:spcAft>
        <a:buSzPct val="115000"/>
        <a:buFont typeface="Century Gothic" pitchFamily="34" charset="0"/>
        <a:buChar char="•"/>
        <a:defRPr sz="1900" b="1" kern="1200">
          <a:solidFill>
            <a:schemeClr val="accent4"/>
          </a:solidFill>
          <a:latin typeface="+mn-lt"/>
          <a:ea typeface="+mn-ea"/>
          <a:cs typeface="+mn-cs"/>
        </a:defRPr>
      </a:lvl1pPr>
      <a:lvl2pPr marL="520700" indent="-2349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900" b="0" kern="1200">
          <a:solidFill>
            <a:schemeClr val="accent4"/>
          </a:solidFill>
          <a:latin typeface="+mn-lt"/>
          <a:ea typeface="+mn-ea"/>
          <a:cs typeface="+mn-cs"/>
        </a:defRPr>
      </a:lvl2pPr>
      <a:lvl3pPr marL="711200" indent="-1714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600" b="0" kern="1200">
          <a:solidFill>
            <a:schemeClr val="accent4"/>
          </a:solidFill>
          <a:latin typeface="+mn-lt"/>
          <a:ea typeface="+mn-ea"/>
          <a:cs typeface="+mn-cs"/>
        </a:defRPr>
      </a:lvl3pPr>
      <a:lvl4pPr marL="920750" indent="-1968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400" b="0" kern="1200">
          <a:solidFill>
            <a:schemeClr val="accent4"/>
          </a:solidFill>
          <a:latin typeface="+mn-lt"/>
          <a:ea typeface="+mn-ea"/>
          <a:cs typeface="+mn-cs"/>
        </a:defRPr>
      </a:lvl4pPr>
      <a:lvl5pPr marL="1073150" indent="-1460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200" b="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cialstyrelsen.se/" TargetMode="Externa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Vad tycker de äldre om äldreomsorgen? 2023</a:t>
            </a:r>
            <a:br>
              <a:rPr lang="sv-SE" dirty="0"/>
            </a:br>
            <a:br>
              <a:rPr lang="sv-SE" dirty="0"/>
            </a:br>
            <a:endParaRPr lang="sv-SE" dirty="0"/>
          </a:p>
        </p:txBody>
      </p:sp>
      <p:sp>
        <p:nvSpPr>
          <p:cNvPr id="8" name="Underrubrik 7"/>
          <p:cNvSpPr>
            <a:spLocks noGrp="1"/>
          </p:cNvSpPr>
          <p:nvPr>
            <p:ph type="subTitle" idx="1"/>
          </p:nvPr>
        </p:nvSpPr>
        <p:spPr>
          <a:xfrm>
            <a:off x="801688" y="4266501"/>
            <a:ext cx="5858518" cy="810466"/>
          </a:xfrm>
        </p:spPr>
        <p:txBody>
          <a:bodyPr>
            <a:normAutofit/>
          </a:bodyPr>
          <a:lstStyle/>
          <a:p>
            <a:r>
              <a:rPr lang="sv-SE"/>
              <a:t>Resultat för Kristianstad_Tollaregården (minst 7 svarande)</a:t>
            </a:r>
          </a:p>
          <a:p>
            <a:r>
              <a:rPr lang="sv-SE"/>
              <a:t>Särskilt boende</a:t>
            </a:r>
            <a:endParaRPr lang="sv-SE" dirty="0"/>
          </a:p>
        </p:txBody>
      </p:sp>
      <p:pic>
        <p:nvPicPr>
          <p:cNvPr id="5" name="Platshållare för bild 4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4" b="48750"/>
          <a:stretch/>
        </p:blipFill>
        <p:spPr>
          <a:xfrm>
            <a:off x="0" y="4173579"/>
            <a:ext cx="9147600" cy="2684421"/>
          </a:xfrm>
        </p:spPr>
      </p:pic>
    </p:spTree>
    <p:extLst>
      <p:ext uri="{BB962C8B-B14F-4D97-AF65-F5344CB8AC3E}">
        <p14:creationId xmlns:p14="http://schemas.microsoft.com/office/powerpoint/2010/main" val="3248606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Några av verksamhetens/områdets resultat jämfört med kommunen, länet och riket</a:t>
            </a:r>
            <a:br>
              <a:rPr lang="sv-SE" dirty="0"/>
            </a:br>
            <a:endParaRPr lang="sv-SE" dirty="0"/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bild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</p:spTree>
    <p:extLst>
      <p:ext uri="{BB962C8B-B14F-4D97-AF65-F5344CB8AC3E}">
        <p14:creationId xmlns:p14="http://schemas.microsoft.com/office/powerpoint/2010/main" val="277442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11</a:t>
            </a:fld>
            <a:endParaRPr lang="sv-SE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graphicFrame>
        <p:nvGraphicFramePr>
          <p:cNvPr id="9" name="Diagram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6666168"/>
              </p:ext>
            </p:extLst>
          </p:nvPr>
        </p:nvGraphicFramePr>
        <p:xfrm>
          <a:off x="812112" y="1638300"/>
          <a:ext cx="6917156" cy="4405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ubrik 1">
            <a:extLst>
              <a:ext uri="{FF2B5EF4-FFF2-40B4-BE49-F238E27FC236}">
                <a16:creationId xmlns:a16="http://schemas.microsoft.com/office/drawing/2014/main" id="{2D3D1A9F-336C-4EA2-AC08-77845B25C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112" y="415784"/>
            <a:ext cx="7426541" cy="1295400"/>
          </a:xfrm>
        </p:spPr>
        <p:txBody>
          <a:bodyPr wrap="square"/>
          <a:lstStyle/>
          <a:p>
            <a:pPr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3300" b="1" kern="1200" dirty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Boendemiljö</a:t>
            </a:r>
            <a:br>
              <a:rPr lang="sv-SE" dirty="0"/>
            </a:br>
            <a:r>
              <a:rPr lang="sv-SE" sz="1600" i="1" kern="1200" dirty="0">
                <a:solidFill>
                  <a:srgbClr val="000000"/>
                </a:solidFill>
                <a:latin typeface="Century Gothic"/>
                <a:ea typeface="+mn-ea"/>
                <a:cs typeface="+mn-cs"/>
              </a:rPr>
              <a:t>Positiva svar = Ja</a:t>
            </a:r>
            <a:br>
              <a:rPr lang="sv-SE" sz="1600" i="1" kern="1200" dirty="0">
                <a:solidFill>
                  <a:srgbClr val="000000"/>
                </a:solidFill>
                <a:latin typeface="Century Gothic"/>
                <a:ea typeface="+mn-ea"/>
                <a:cs typeface="+mn-cs"/>
              </a:rPr>
            </a:br>
            <a:r>
              <a:rPr lang="sv-SE" sz="1600" i="1" kern="1200" dirty="0">
                <a:solidFill>
                  <a:srgbClr val="000000"/>
                </a:solidFill>
                <a:latin typeface="Century Gothic"/>
                <a:ea typeface="+mn-ea"/>
                <a:cs typeface="+mn-cs"/>
              </a:rPr>
              <a:t>Andel positiva svar i verksamheten/området jämfört med kommunen, länet och riket</a:t>
            </a:r>
          </a:p>
        </p:txBody>
      </p:sp>
    </p:spTree>
    <p:extLst>
      <p:ext uri="{BB962C8B-B14F-4D97-AF65-F5344CB8AC3E}">
        <p14:creationId xmlns:p14="http://schemas.microsoft.com/office/powerpoint/2010/main" val="684884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0034589"/>
              </p:ext>
            </p:extLst>
          </p:nvPr>
        </p:nvGraphicFramePr>
        <p:xfrm>
          <a:off x="803547" y="1993108"/>
          <a:ext cx="6934347" cy="3798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547" y="679623"/>
            <a:ext cx="7698711" cy="1313486"/>
          </a:xfrm>
        </p:spPr>
        <p:txBody>
          <a:bodyPr/>
          <a:lstStyle/>
          <a:p>
            <a:r>
              <a:rPr lang="sv-SE" dirty="0"/>
              <a:t>Mat och måltidsmiljö</a:t>
            </a:r>
            <a:br>
              <a:rPr lang="sv-SE" dirty="0"/>
            </a:br>
            <a:r>
              <a:rPr lang="sv-SE" sz="1600" b="0" i="1" dirty="0">
                <a:solidFill>
                  <a:srgbClr val="000000"/>
                </a:solidFill>
              </a:rPr>
              <a:t>Positiva svar = Mycket bra eller Ganska bra och Ja, alltid eller Oftast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b="0" dirty="0"/>
          </a:p>
        </p:txBody>
      </p:sp>
      <p:sp>
        <p:nvSpPr>
          <p:cNvPr id="10" name="textruta 1"/>
          <p:cNvSpPr txBox="1"/>
          <p:nvPr/>
        </p:nvSpPr>
        <p:spPr>
          <a:xfrm>
            <a:off x="962160" y="2438787"/>
            <a:ext cx="252846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brukar maten smaka?</a:t>
            </a:r>
          </a:p>
          <a:p>
            <a:r>
              <a:rPr lang="sv-SE" sz="1000" i="1" dirty="0"/>
              <a:t>Mycket bra / Ganska bra </a:t>
            </a:r>
          </a:p>
          <a:p>
            <a:endParaRPr lang="sv-SE" sz="1050" dirty="0"/>
          </a:p>
        </p:txBody>
      </p:sp>
      <p:sp>
        <p:nvSpPr>
          <p:cNvPr id="11" name="textruta 1"/>
          <p:cNvSpPr txBox="1"/>
          <p:nvPr/>
        </p:nvSpPr>
        <p:spPr>
          <a:xfrm>
            <a:off x="962158" y="3829650"/>
            <a:ext cx="252846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Upplever du att måltiderna på ditt äldreboende är en trevlig stund på </a:t>
            </a:r>
          </a:p>
          <a:p>
            <a:r>
              <a:rPr lang="sv-SE" sz="1050" dirty="0"/>
              <a:t>dagen?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12</a:t>
            </a:fld>
            <a:endParaRPr lang="sv-SE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3307315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9072254"/>
              </p:ext>
            </p:extLst>
          </p:nvPr>
        </p:nvGraphicFramePr>
        <p:xfrm>
          <a:off x="820800" y="2286000"/>
          <a:ext cx="6959600" cy="3768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294871"/>
            <a:ext cx="7133656" cy="1724429"/>
          </a:xfrm>
        </p:spPr>
        <p:txBody>
          <a:bodyPr/>
          <a:lstStyle/>
          <a:p>
            <a:r>
              <a:rPr lang="sv-SE" dirty="0"/>
              <a:t>Aktiviteter och möjlighet att komma utomhus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nöjd/bra eller Ganska nöjd/bra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sp>
        <p:nvSpPr>
          <p:cNvPr id="7" name="textruta 1"/>
          <p:cNvSpPr txBox="1"/>
          <p:nvPr/>
        </p:nvSpPr>
        <p:spPr>
          <a:xfrm>
            <a:off x="922473" y="2775267"/>
            <a:ext cx="273977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nöjd eller missnöjd är du med de aktiviteter som erbjuds på ditt äldreboende?</a:t>
            </a:r>
          </a:p>
          <a:p>
            <a:r>
              <a:rPr lang="sv-SE" sz="1000" i="1" dirty="0"/>
              <a:t>Mycket nöjd / Ganska nöjd </a:t>
            </a:r>
          </a:p>
          <a:p>
            <a:endParaRPr lang="sv-SE" sz="1050" dirty="0"/>
          </a:p>
        </p:txBody>
      </p:sp>
      <p:sp>
        <p:nvSpPr>
          <p:cNvPr id="9" name="textruta 1"/>
          <p:cNvSpPr txBox="1"/>
          <p:nvPr/>
        </p:nvSpPr>
        <p:spPr>
          <a:xfrm>
            <a:off x="922473" y="4491983"/>
            <a:ext cx="27556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Är möjligheterna att komma utomhus </a:t>
            </a:r>
          </a:p>
          <a:p>
            <a:r>
              <a:rPr lang="sv-SE" sz="1050" dirty="0"/>
              <a:t>bra eller dåliga? </a:t>
            </a:r>
          </a:p>
          <a:p>
            <a:r>
              <a:rPr lang="sv-SE" sz="1000" i="1" dirty="0"/>
              <a:t>Mycket bra / Ganska bra </a:t>
            </a:r>
          </a:p>
          <a:p>
            <a:endParaRPr lang="sv-SE" sz="1050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13</a:t>
            </a:fld>
            <a:endParaRPr lang="sv-SE"/>
          </a:p>
        </p:txBody>
      </p:sp>
      <p:sp>
        <p:nvSpPr>
          <p:cNvPr id="11" name="Platshållare för sidfot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1972389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4130420"/>
              </p:ext>
            </p:extLst>
          </p:nvPr>
        </p:nvGraphicFramePr>
        <p:xfrm>
          <a:off x="803547" y="1940011"/>
          <a:ext cx="6942974" cy="4015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6594"/>
            <a:ext cx="7120956" cy="1108840"/>
          </a:xfrm>
        </p:spPr>
        <p:txBody>
          <a:bodyPr/>
          <a:lstStyle/>
          <a:p>
            <a:r>
              <a:rPr lang="sv-SE" dirty="0"/>
              <a:t>Hjälpens utförande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Ja, alltid eller Oftast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br>
              <a:rPr lang="sv-SE" sz="1600" b="0" i="1" dirty="0">
                <a:solidFill>
                  <a:srgbClr val="002B45"/>
                </a:solidFill>
              </a:rPr>
            </a:br>
            <a:br>
              <a:rPr lang="sv-SE" sz="1600" b="0" i="1" dirty="0">
                <a:solidFill>
                  <a:srgbClr val="002B45"/>
                </a:solidFill>
              </a:rPr>
            </a:br>
            <a:endParaRPr lang="sv-SE" dirty="0"/>
          </a:p>
        </p:txBody>
      </p:sp>
      <p:sp>
        <p:nvSpPr>
          <p:cNvPr id="9" name="textruta 1"/>
          <p:cNvSpPr txBox="1"/>
          <p:nvPr/>
        </p:nvSpPr>
        <p:spPr>
          <a:xfrm>
            <a:off x="977113" y="2135371"/>
            <a:ext cx="27197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ha tillräckligt med tid </a:t>
            </a:r>
          </a:p>
          <a:p>
            <a:r>
              <a:rPr lang="sv-SE" sz="1050" dirty="0"/>
              <a:t>för att kunna utföra sitt arbete hos dig?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11" name="textruta 1"/>
          <p:cNvSpPr txBox="1"/>
          <p:nvPr/>
        </p:nvSpPr>
        <p:spPr>
          <a:xfrm>
            <a:off x="977113" y="3195952"/>
            <a:ext cx="2735249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meddela dig i förväg om tillfälliga förändringar? T.ex. byte av personal, ändringar av olika aktiviteter etc.</a:t>
            </a:r>
          </a:p>
          <a:p>
            <a:r>
              <a:rPr lang="sv-SE" sz="1000" i="1" dirty="0"/>
              <a:t>Ja, alltid / Oftast </a:t>
            </a:r>
          </a:p>
        </p:txBody>
      </p:sp>
      <p:sp>
        <p:nvSpPr>
          <p:cNvPr id="12" name="textruta 1"/>
          <p:cNvSpPr txBox="1"/>
          <p:nvPr/>
        </p:nvSpPr>
        <p:spPr>
          <a:xfrm>
            <a:off x="977113" y="4287413"/>
            <a:ext cx="27193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du kunna påverka vid vilka tider </a:t>
            </a:r>
          </a:p>
          <a:p>
            <a:r>
              <a:rPr lang="sv-SE" sz="1050" dirty="0"/>
              <a:t>du får hjälp? T.ex. tid för att </a:t>
            </a:r>
          </a:p>
          <a:p>
            <a:r>
              <a:rPr lang="sv-SE" sz="1050" dirty="0"/>
              <a:t>duscha/bada, gå och lägga dig etc.</a:t>
            </a:r>
          </a:p>
          <a:p>
            <a:r>
              <a:rPr lang="sv-SE" sz="1000" i="1" dirty="0"/>
              <a:t>Ja, alltid / Oftast </a:t>
            </a:r>
            <a:r>
              <a:rPr lang="sv-SE" sz="1000" dirty="0"/>
              <a:t> 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14</a:t>
            </a:fld>
            <a:endParaRPr lang="sv-SE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3944025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8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786355151"/>
              </p:ext>
            </p:extLst>
          </p:nvPr>
        </p:nvGraphicFramePr>
        <p:xfrm>
          <a:off x="820800" y="1940011"/>
          <a:ext cx="6925721" cy="3781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3" y="686594"/>
            <a:ext cx="7351615" cy="1096166"/>
          </a:xfrm>
        </p:spPr>
        <p:txBody>
          <a:bodyPr/>
          <a:lstStyle/>
          <a:p>
            <a:r>
              <a:rPr lang="sv-SE" dirty="0"/>
              <a:t>Bemötande och inflytande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Ja, alltid eller Oftast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sp>
        <p:nvSpPr>
          <p:cNvPr id="7" name="textruta 1"/>
          <p:cNvSpPr txBox="1"/>
          <p:nvPr/>
        </p:nvSpPr>
        <p:spPr>
          <a:xfrm>
            <a:off x="962109" y="2442388"/>
            <a:ext cx="27193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bemöta dig på ett </a:t>
            </a:r>
          </a:p>
          <a:p>
            <a:r>
              <a:rPr lang="sv-SE" sz="1050" dirty="0"/>
              <a:t>bra sätt?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10" name="textruta 1"/>
          <p:cNvSpPr txBox="1"/>
          <p:nvPr/>
        </p:nvSpPr>
        <p:spPr>
          <a:xfrm>
            <a:off x="969565" y="3840680"/>
            <a:ext cx="275164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ta hänsyn till dina </a:t>
            </a:r>
          </a:p>
          <a:p>
            <a:r>
              <a:rPr lang="sv-SE" sz="1050" dirty="0"/>
              <a:t>åsikter och önskemål om hur hjälpen </a:t>
            </a:r>
          </a:p>
          <a:p>
            <a:r>
              <a:rPr lang="sv-SE" sz="1050" dirty="0"/>
              <a:t>ska utföras?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15</a:t>
            </a:fld>
            <a:endParaRPr lang="sv-SE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40078128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9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926128293"/>
              </p:ext>
            </p:extLst>
          </p:nvPr>
        </p:nvGraphicFramePr>
        <p:xfrm>
          <a:off x="827567" y="2006600"/>
          <a:ext cx="69596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506627"/>
            <a:ext cx="7082856" cy="1499973"/>
          </a:xfrm>
        </p:spPr>
        <p:txBody>
          <a:bodyPr/>
          <a:lstStyle/>
          <a:p>
            <a:r>
              <a:rPr lang="sv-SE" dirty="0"/>
              <a:t>Trygghet och förtroende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tryggt eller Ganska tryggt och Ja, för alla eller Ja, för flertalet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 jämfört med kommunen, länet och riket</a:t>
            </a:r>
            <a:endParaRPr lang="sv-SE" dirty="0"/>
          </a:p>
        </p:txBody>
      </p:sp>
      <p:sp>
        <p:nvSpPr>
          <p:cNvPr id="7" name="textruta 1"/>
          <p:cNvSpPr txBox="1"/>
          <p:nvPr/>
        </p:nvSpPr>
        <p:spPr>
          <a:xfrm>
            <a:off x="962108" y="2448418"/>
            <a:ext cx="27272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tryggt eller otryggt känns det att bo på ditt äldreboende?</a:t>
            </a:r>
          </a:p>
          <a:p>
            <a:r>
              <a:rPr lang="sv-SE" sz="1000" i="1" dirty="0"/>
              <a:t>Mycket tryggt / Ganska tryggt </a:t>
            </a:r>
          </a:p>
          <a:p>
            <a:endParaRPr lang="sv-SE" sz="1050" dirty="0"/>
          </a:p>
        </p:txBody>
      </p:sp>
      <p:sp>
        <p:nvSpPr>
          <p:cNvPr id="9" name="textruta 1"/>
          <p:cNvSpPr txBox="1"/>
          <p:nvPr/>
        </p:nvSpPr>
        <p:spPr>
          <a:xfrm>
            <a:off x="962108" y="4166018"/>
            <a:ext cx="2743201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Känner du förtroende för personalen </a:t>
            </a:r>
          </a:p>
          <a:p>
            <a:r>
              <a:rPr lang="sv-SE" sz="1050" dirty="0"/>
              <a:t>på ditt äldreboende?</a:t>
            </a:r>
          </a:p>
          <a:p>
            <a:r>
              <a:rPr lang="sv-SE" sz="1000" i="1" dirty="0"/>
              <a:t>Ja, för alla i personalen / Ja, för flertalet i personalen </a:t>
            </a:r>
          </a:p>
          <a:p>
            <a:endParaRPr lang="sv-SE" sz="1050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16</a:t>
            </a:fld>
            <a:endParaRPr lang="sv-SE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37375731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8180445"/>
              </p:ext>
            </p:extLst>
          </p:nvPr>
        </p:nvGraphicFramePr>
        <p:xfrm>
          <a:off x="820800" y="1657771"/>
          <a:ext cx="6959600" cy="4133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383060"/>
            <a:ext cx="7108256" cy="1274712"/>
          </a:xfrm>
        </p:spPr>
        <p:txBody>
          <a:bodyPr/>
          <a:lstStyle/>
          <a:p>
            <a:r>
              <a:rPr lang="sv-SE" dirty="0"/>
              <a:t>Tillgänglighet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lätt eller Ganska lätt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sp>
        <p:nvSpPr>
          <p:cNvPr id="7" name="textruta 1"/>
          <p:cNvSpPr txBox="1"/>
          <p:nvPr/>
        </p:nvSpPr>
        <p:spPr>
          <a:xfrm>
            <a:off x="966484" y="2041234"/>
            <a:ext cx="27331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lätt eller svårt är det att få träffa sjuksköterska vid behov? </a:t>
            </a:r>
          </a:p>
          <a:p>
            <a:r>
              <a:rPr lang="sv-SE" sz="1000" i="1" dirty="0"/>
              <a:t>Mycket lätt / Ganska lätt  </a:t>
            </a:r>
          </a:p>
          <a:p>
            <a:endParaRPr lang="sv-SE" sz="1050" dirty="0"/>
          </a:p>
        </p:txBody>
      </p:sp>
      <p:sp>
        <p:nvSpPr>
          <p:cNvPr id="10" name="textruta 1"/>
          <p:cNvSpPr txBox="1"/>
          <p:nvPr/>
        </p:nvSpPr>
        <p:spPr>
          <a:xfrm>
            <a:off x="966484" y="3110382"/>
            <a:ext cx="26831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lätt eller svårt är det att få träffa </a:t>
            </a:r>
          </a:p>
          <a:p>
            <a:r>
              <a:rPr lang="sv-SE" sz="1050" dirty="0"/>
              <a:t>läkare vid behov? </a:t>
            </a:r>
          </a:p>
          <a:p>
            <a:r>
              <a:rPr lang="sv-SE" sz="1000" i="1" dirty="0"/>
              <a:t>Mycket lätt / Ganska lätt  </a:t>
            </a:r>
          </a:p>
          <a:p>
            <a:endParaRPr lang="sv-SE" sz="1050" dirty="0"/>
          </a:p>
        </p:txBody>
      </p:sp>
      <p:sp>
        <p:nvSpPr>
          <p:cNvPr id="11" name="textruta 1"/>
          <p:cNvSpPr txBox="1"/>
          <p:nvPr/>
        </p:nvSpPr>
        <p:spPr>
          <a:xfrm>
            <a:off x="966484" y="4131092"/>
            <a:ext cx="275265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lätt eller svårt är det att få kontakt </a:t>
            </a:r>
          </a:p>
          <a:p>
            <a:r>
              <a:rPr lang="sv-SE" sz="1050" dirty="0"/>
              <a:t>med personalen på ditt äldreboende, </a:t>
            </a:r>
          </a:p>
          <a:p>
            <a:r>
              <a:rPr lang="sv-SE" sz="1050" dirty="0"/>
              <a:t>vid behov?</a:t>
            </a:r>
          </a:p>
          <a:p>
            <a:r>
              <a:rPr lang="sv-SE" sz="1000" i="1" dirty="0"/>
              <a:t>Mycket lätt / Ganska lätt  </a:t>
            </a:r>
          </a:p>
          <a:p>
            <a:endParaRPr lang="sv-SE" sz="1050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17</a:t>
            </a:fld>
            <a:endParaRPr lang="sv-SE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6125171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22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046221128"/>
              </p:ext>
            </p:extLst>
          </p:nvPr>
        </p:nvGraphicFramePr>
        <p:xfrm>
          <a:off x="801688" y="1992702"/>
          <a:ext cx="6944833" cy="3798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761614"/>
            <a:ext cx="7120956" cy="1221124"/>
          </a:xfrm>
        </p:spPr>
        <p:txBody>
          <a:bodyPr/>
          <a:lstStyle/>
          <a:p>
            <a:r>
              <a:rPr lang="sv-SE" dirty="0"/>
              <a:t>Hjälpen i sin helhet</a:t>
            </a:r>
            <a:r>
              <a:rPr lang="sv-SE" sz="1600" b="0" i="1" dirty="0">
                <a:solidFill>
                  <a:srgbClr val="002B45"/>
                </a:solidFill>
              </a:rPr>
              <a:t>  </a:t>
            </a:r>
            <a:r>
              <a:rPr lang="sv-SE" dirty="0"/>
              <a:t>och synpunkter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nöjd eller Ganska nöjd och Ja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sp>
        <p:nvSpPr>
          <p:cNvPr id="7" name="textruta 1"/>
          <p:cNvSpPr txBox="1"/>
          <p:nvPr/>
        </p:nvSpPr>
        <p:spPr>
          <a:xfrm>
            <a:off x="967587" y="2449387"/>
            <a:ext cx="28366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nöjd eller missnöjd är du </a:t>
            </a:r>
          </a:p>
          <a:p>
            <a:r>
              <a:rPr lang="sv-SE" sz="1050" dirty="0"/>
              <a:t>sammantaget med ditt äldreboende?</a:t>
            </a:r>
          </a:p>
          <a:p>
            <a:r>
              <a:rPr lang="sv-SE" sz="1000" i="1" dirty="0"/>
              <a:t>Mycket nöjd / Ganska nöjd </a:t>
            </a:r>
          </a:p>
          <a:p>
            <a:r>
              <a:rPr lang="sv-SE" sz="1050" dirty="0"/>
              <a:t> </a:t>
            </a:r>
          </a:p>
        </p:txBody>
      </p:sp>
      <p:sp>
        <p:nvSpPr>
          <p:cNvPr id="9" name="textruta 1"/>
          <p:cNvSpPr txBox="1"/>
          <p:nvPr/>
        </p:nvSpPr>
        <p:spPr>
          <a:xfrm>
            <a:off x="967587" y="3891951"/>
            <a:ext cx="27891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Vet du vart du ska vända dig om du vill framföra synpunkter eller klagomål på äldreboendet?</a:t>
            </a:r>
          </a:p>
          <a:p>
            <a:r>
              <a:rPr lang="sv-SE" sz="1000" i="1" dirty="0"/>
              <a:t>Ja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18</a:t>
            </a:fld>
            <a:endParaRPr lang="sv-SE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28352021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Om undersökningen</a:t>
            </a:r>
          </a:p>
        </p:txBody>
      </p:sp>
      <p:pic>
        <p:nvPicPr>
          <p:cNvPr id="5" name="Platshållare för bild 4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8" b="51242"/>
          <a:stretch/>
        </p:blipFill>
        <p:spPr/>
      </p:pic>
    </p:spTree>
    <p:extLst>
      <p:ext uri="{BB962C8B-B14F-4D97-AF65-F5344CB8AC3E}">
        <p14:creationId xmlns:p14="http://schemas.microsoft.com/office/powerpoint/2010/main" val="2555438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497149"/>
            <a:ext cx="8083520" cy="594803"/>
          </a:xfrm>
        </p:spPr>
        <p:txBody>
          <a:bodyPr/>
          <a:lstStyle/>
          <a:p>
            <a:r>
              <a:rPr lang="sv-SE" spc="-30" dirty="0"/>
              <a:t>Resultaten för er verksamhet/område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801688" y="1091954"/>
            <a:ext cx="7607300" cy="4634144"/>
          </a:xfrm>
        </p:spPr>
        <p:txBody>
          <a:bodyPr/>
          <a:lstStyle/>
          <a:p>
            <a:pPr lvl="0"/>
            <a:r>
              <a:rPr lang="sv-SE" sz="1900" b="0" dirty="0"/>
              <a:t>Resultaten från undersökningen presenteras totalt för verksamheten/området och med jämförelser för kommunen, länet och riket. Resultaten kan också jämföras mellan olika frågor inom den egna verksamheten/området men jämförelser med andra verksamheter bör ske med försiktighet mot bakgrund av ett litet antal svarande. </a:t>
            </a:r>
          </a:p>
          <a:p>
            <a:pPr lvl="0"/>
            <a:r>
              <a:rPr lang="sv-SE" sz="1900" b="0">
                <a:solidFill>
                  <a:srgbClr val="002B45"/>
                </a:solidFill>
              </a:rPr>
              <a:t>Först visas några bakgrundsfrågor som beskriver deltagarna. </a:t>
            </a:r>
            <a:br>
              <a:rPr lang="sv-SE" sz="1900" b="0">
                <a:solidFill>
                  <a:srgbClr val="002B45"/>
                </a:solidFill>
              </a:rPr>
            </a:br>
            <a:r>
              <a:rPr lang="sv-SE" sz="1900" b="0">
                <a:solidFill>
                  <a:srgbClr val="002B45"/>
                </a:solidFill>
              </a:rPr>
              <a:t>I </a:t>
            </a:r>
            <a:r>
              <a:rPr lang="sv-SE" sz="1900" b="0" dirty="0">
                <a:solidFill>
                  <a:srgbClr val="002B45"/>
                </a:solidFill>
              </a:rPr>
              <a:t>resultatredovisningen visas först frågan om den sammantagna nöjdheten. Därefter presenteras era resultat jämfört med er kommun, ert län och riket. </a:t>
            </a:r>
            <a:br>
              <a:rPr lang="sv-SE" sz="1900" b="0" dirty="0">
                <a:solidFill>
                  <a:srgbClr val="002B45"/>
                </a:solidFill>
              </a:rPr>
            </a:br>
            <a:br>
              <a:rPr lang="sv-SE" sz="1900" b="0" dirty="0">
                <a:solidFill>
                  <a:srgbClr val="002B45"/>
                </a:solidFill>
              </a:rPr>
            </a:br>
            <a:r>
              <a:rPr lang="sv-SE" sz="1900" b="0" dirty="0">
                <a:solidFill>
                  <a:srgbClr val="002B45"/>
                </a:solidFill>
              </a:rPr>
              <a:t>Enkäten och mer information om undersökningen finns på:</a:t>
            </a:r>
          </a:p>
          <a:p>
            <a:pPr lvl="0"/>
            <a:r>
              <a:rPr lang="sv-SE" sz="1900" b="0" dirty="0">
                <a:solidFill>
                  <a:srgbClr val="002B4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https://www.socialstyrelsen.se/statistik-och-data/oppna-jamforelser/socialtjanst/aldreomsorg/vad-tycker-de-aldre-om-aldreomsorgen/</a:t>
            </a:r>
            <a:endParaRPr lang="sv-SE" sz="1900" dirty="0">
              <a:solidFill>
                <a:srgbClr val="000000"/>
              </a:solidFill>
            </a:endParaRPr>
          </a:p>
          <a:p>
            <a:pPr lvl="0"/>
            <a:br>
              <a:rPr lang="sv-SE" sz="1900" b="0" i="1" dirty="0"/>
            </a:br>
            <a:endParaRPr lang="sv-SE" sz="1900" b="0" dirty="0"/>
          </a:p>
          <a:p>
            <a:r>
              <a:rPr lang="sv-SE" sz="1900" b="0" i="1" dirty="0"/>
              <a:t> </a:t>
            </a:r>
            <a:endParaRPr lang="sv-SE" sz="1900" b="0" dirty="0"/>
          </a:p>
          <a:p>
            <a:br>
              <a:rPr lang="sv-SE" sz="1900" dirty="0">
                <a:solidFill>
                  <a:schemeClr val="tx1"/>
                </a:solidFill>
              </a:rPr>
            </a:br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274021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803844" y="686594"/>
            <a:ext cx="6951600" cy="1044552"/>
          </a:xfrm>
        </p:spPr>
        <p:txBody>
          <a:bodyPr/>
          <a:lstStyle/>
          <a:p>
            <a:r>
              <a:rPr lang="sv-SE" sz="2800" dirty="0"/>
              <a:t>Om undersökningen ”Vad tycker de äldre om äldreomsorgen?” 2023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20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1731147"/>
            <a:ext cx="7538468" cy="4036454"/>
          </a:xfrm>
        </p:spPr>
        <p:txBody>
          <a:bodyPr/>
          <a:lstStyle/>
          <a:p>
            <a:pPr marL="0" indent="0">
              <a:buNone/>
            </a:pPr>
            <a:r>
              <a:rPr lang="sv-SE" sz="1800" b="0" dirty="0"/>
              <a:t>Syftet med undersökningen är att kartlägga de äldres uppfattning om sin äldreomsorg. Resultaten används för jämförelser och som underlag för utveckling och förbättring av vården och omsorgen om de äldre. 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>
                <a:solidFill>
                  <a:srgbClr val="002B45"/>
                </a:solidFill>
              </a:rPr>
              <a:t>Personer, 65 år och äldre, som den </a:t>
            </a:r>
            <a:r>
              <a:rPr lang="sv-SE" sz="1800" b="0">
                <a:solidFill>
                  <a:srgbClr val="002B45"/>
                </a:solidFill>
              </a:rPr>
              <a:t>31 december </a:t>
            </a:r>
            <a:r>
              <a:rPr lang="sv-SE" sz="1800" b="0" dirty="0">
                <a:solidFill>
                  <a:srgbClr val="002B45"/>
                </a:solidFill>
              </a:rPr>
              <a:t>2022 hade hemtjänst eller bodde på ett särskilt boende för äldre har fått möjlighet att besvara en enkät. </a:t>
            </a:r>
            <a:br>
              <a:rPr lang="sv-SE" sz="1800" b="0" dirty="0">
                <a:solidFill>
                  <a:srgbClr val="002B45"/>
                </a:solidFill>
              </a:rPr>
            </a:br>
            <a:br>
              <a:rPr lang="sv-SE" sz="1800" b="0" dirty="0">
                <a:solidFill>
                  <a:srgbClr val="002B45"/>
                </a:solidFill>
              </a:rPr>
            </a:br>
            <a:r>
              <a:rPr lang="sv-SE" sz="1800" b="0" dirty="0">
                <a:solidFill>
                  <a:srgbClr val="002B45"/>
                </a:solidFill>
              </a:rPr>
              <a:t>Personer som enbart hade hemtjänstinsatser i form av matdistribution och/eller trygghetslarm eller som enbart hade beslut om korttidsboende ingick inte i undersökningen.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8858809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>
          <a:xfrm>
            <a:off x="745958" y="1740023"/>
            <a:ext cx="7005805" cy="4215608"/>
          </a:xfrm>
        </p:spPr>
        <p:txBody>
          <a:bodyPr/>
          <a:lstStyle/>
          <a:p>
            <a:pPr marL="0" indent="0">
              <a:buNone/>
            </a:pPr>
            <a:r>
              <a:rPr lang="sv-SE" sz="1800" b="0" dirty="0"/>
              <a:t>Undersökningen genomfördes från mitten av mars och sista svarsdag var den 26 maj 2023.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/>
              <a:t>Socialstyrelsen ansvarar för redovisningen av data och de analyser som finns i rapporter och presentationsmaterial. Institutet för kvalitetsindikatorer AB har genomfört datainsamlingen på uppdrag av Socialstyrelsen.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/>
              <a:t>På </a:t>
            </a:r>
            <a:r>
              <a:rPr lang="sv-SE" sz="1800" b="0" dirty="0">
                <a:hlinkClick r:id="rId2"/>
              </a:rPr>
              <a:t>www.socialstyrelsen.se</a:t>
            </a:r>
            <a:r>
              <a:rPr lang="sv-SE" sz="1800" b="0" dirty="0"/>
              <a:t> finns mer att läsa om de nationella resultaten. Resultat finns också redovisade, i Excelfiler samt i ett webbverktyg, per län och stadsdel/kommun samt för verksamheter med minst 7 svarande.</a:t>
            </a:r>
          </a:p>
          <a:p>
            <a:pPr>
              <a:buNone/>
            </a:pP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sp>
        <p:nvSpPr>
          <p:cNvPr id="7" name="Rubrik 3">
            <a:extLst>
              <a:ext uri="{FF2B5EF4-FFF2-40B4-BE49-F238E27FC236}">
                <a16:creationId xmlns:a16="http://schemas.microsoft.com/office/drawing/2014/main" id="{72A60C91-CA77-407C-988B-77016D44D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163" y="627797"/>
            <a:ext cx="6963281" cy="982638"/>
          </a:xfrm>
        </p:spPr>
        <p:txBody>
          <a:bodyPr/>
          <a:lstStyle/>
          <a:p>
            <a:r>
              <a:rPr lang="sv-SE" sz="2800" dirty="0"/>
              <a:t>Mer om undersökningen ”Vad tycker de äldre om äldreomsorgen?” 2023</a:t>
            </a:r>
          </a:p>
        </p:txBody>
      </p:sp>
    </p:spTree>
    <p:extLst>
      <p:ext uri="{BB962C8B-B14F-4D97-AF65-F5344CB8AC3E}">
        <p14:creationId xmlns:p14="http://schemas.microsoft.com/office/powerpoint/2010/main" val="34708106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1296537" y="4877221"/>
            <a:ext cx="728548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2600" b="1" dirty="0">
                <a:solidFill>
                  <a:schemeClr val="accent4"/>
                </a:solidFill>
              </a:rPr>
              <a:t>Mer information finns</a:t>
            </a:r>
            <a:r>
              <a:rPr lang="sv-SE" sz="2600" b="1" baseline="0" dirty="0">
                <a:solidFill>
                  <a:schemeClr val="accent4"/>
                </a:solidFill>
              </a:rPr>
              <a:t> på:</a:t>
            </a:r>
          </a:p>
          <a:p>
            <a:pPr algn="r"/>
            <a:r>
              <a:rPr lang="sv-SE" sz="2600" b="1" dirty="0">
                <a:solidFill>
                  <a:schemeClr val="accent4"/>
                </a:solidFill>
              </a:rPr>
              <a:t>www.socialstyrelsen.se</a:t>
            </a:r>
          </a:p>
        </p:txBody>
      </p:sp>
    </p:spTree>
    <p:extLst>
      <p:ext uri="{BB962C8B-B14F-4D97-AF65-F5344CB8AC3E}">
        <p14:creationId xmlns:p14="http://schemas.microsoft.com/office/powerpoint/2010/main" val="2651388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Information om årets deltagare</a:t>
            </a:r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bild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</p:spTree>
    <p:extLst>
      <p:ext uri="{BB962C8B-B14F-4D97-AF65-F5344CB8AC3E}">
        <p14:creationId xmlns:p14="http://schemas.microsoft.com/office/powerpoint/2010/main" val="212535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 spc="-30" dirty="0"/>
              <a:t>Hur många svarade?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801688" y="1620892"/>
            <a:ext cx="6959600" cy="3708400"/>
          </a:xfrm>
        </p:spPr>
        <p:txBody>
          <a:bodyPr/>
          <a:lstStyle/>
          <a:p>
            <a:r>
              <a:rPr lang="sv-SE" sz="1900" b="0"/>
              <a:t>Totalt svarade 32 963 personer på årets enkät för äldre inom särskilt boende, vilket är 45,3% av de tillfrågade.</a:t>
            </a:r>
            <a:endParaRPr lang="sv-SE" sz="1900" b="0" dirty="0"/>
          </a:p>
          <a:p>
            <a:r>
              <a:rPr lang="sv-SE" sz="1900" b="0"/>
              <a:t>Andelen svarande för Kristianstad_Tollaregården var mellan 40 - 60%.</a:t>
            </a:r>
            <a:endParaRPr lang="sv-SE" sz="1900" b="0" dirty="0">
              <a:solidFill>
                <a:schemeClr val="tx1"/>
              </a:solidFill>
            </a:endParaRPr>
          </a:p>
          <a:p>
            <a:pPr lvl="1">
              <a:spcBef>
                <a:spcPts val="800"/>
              </a:spcBef>
              <a:spcAft>
                <a:spcPts val="0"/>
              </a:spcAft>
              <a:buSzPct val="115000"/>
            </a:pPr>
            <a:r>
              <a:rPr lang="sv-SE" dirty="0"/>
              <a:t>Deltagandet i er verksamhet/område redovisas som procentandel i intervall för att enskild persons svar inte ska riskera att röjas. </a:t>
            </a:r>
          </a:p>
          <a:p>
            <a:r>
              <a:rPr lang="sv-SE" sz="1900" b="0" dirty="0">
                <a:solidFill>
                  <a:srgbClr val="FF0000"/>
                </a:solidFill>
              </a:rPr>
              <a:t> </a:t>
            </a:r>
            <a:br>
              <a:rPr lang="sv-SE" sz="1900" dirty="0"/>
            </a:br>
            <a:endParaRPr lang="sv-SE" sz="1900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4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976542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6" y="687600"/>
            <a:ext cx="7565937" cy="1070179"/>
          </a:xfrm>
        </p:spPr>
        <p:txBody>
          <a:bodyPr/>
          <a:lstStyle/>
          <a:p>
            <a:r>
              <a:rPr lang="sv-SE" spc="-50" dirty="0"/>
              <a:t>Hur bedömer deltagarna sin hälsa och rörlighet?</a:t>
            </a:r>
            <a:endParaRPr lang="sv-SE" spc="-30" dirty="0"/>
          </a:p>
        </p:txBody>
      </p:sp>
      <p:sp>
        <p:nvSpPr>
          <p:cNvPr id="13" name="textruta 12"/>
          <p:cNvSpPr txBox="1"/>
          <p:nvPr/>
        </p:nvSpPr>
        <p:spPr>
          <a:xfrm>
            <a:off x="725917" y="2076534"/>
            <a:ext cx="372583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Hur bedömer du ditt allmänna hälsotillstånd?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5057995" y="2081142"/>
            <a:ext cx="33899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Hur är din rörlighet inomhus?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7279789"/>
              </p:ext>
            </p:extLst>
          </p:nvPr>
        </p:nvGraphicFramePr>
        <p:xfrm>
          <a:off x="355105" y="2568445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9884980"/>
              </p:ext>
            </p:extLst>
          </p:nvPr>
        </p:nvGraphicFramePr>
        <p:xfrm>
          <a:off x="4484523" y="2568445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5</a:t>
            </a:fld>
            <a:endParaRPr lang="sv-SE"/>
          </a:p>
        </p:txBody>
      </p:sp>
      <p:sp>
        <p:nvSpPr>
          <p:cNvPr id="14" name="Platshållare för sidfot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165698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6" y="687600"/>
            <a:ext cx="7565937" cy="1296144"/>
          </a:xfrm>
        </p:spPr>
        <p:txBody>
          <a:bodyPr/>
          <a:lstStyle/>
          <a:p>
            <a:r>
              <a:rPr lang="sv-SE" spc="-50" dirty="0"/>
              <a:t>Besväras deltagarna av ängslan/oro/ ångest eller av ensamhet ?</a:t>
            </a:r>
            <a:endParaRPr lang="sv-SE" spc="-30" dirty="0"/>
          </a:p>
        </p:txBody>
      </p:sp>
      <p:sp>
        <p:nvSpPr>
          <p:cNvPr id="13" name="textruta 12"/>
          <p:cNvSpPr txBox="1"/>
          <p:nvPr/>
        </p:nvSpPr>
        <p:spPr>
          <a:xfrm>
            <a:off x="725917" y="2076534"/>
            <a:ext cx="372583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Har du besvär av ängslan, oro eller ångest?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5068801" y="2076534"/>
            <a:ext cx="33899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Händer det att du besväras av ensamhet?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2973690"/>
              </p:ext>
            </p:extLst>
          </p:nvPr>
        </p:nvGraphicFramePr>
        <p:xfrm>
          <a:off x="355105" y="2553982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6</a:t>
            </a:fld>
            <a:endParaRPr lang="sv-SE"/>
          </a:p>
        </p:txBody>
      </p:sp>
      <p:sp>
        <p:nvSpPr>
          <p:cNvPr id="14" name="Platshållare för sidfot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graphicFrame>
        <p:nvGraphicFramePr>
          <p:cNvPr id="10" name="Diagram 6_2">
            <a:extLst>
              <a:ext uri="{FF2B5EF4-FFF2-40B4-BE49-F238E27FC236}">
                <a16:creationId xmlns:a16="http://schemas.microsoft.com/office/drawing/2014/main" id="{5A3DB71D-1E0A-44F0-A536-869CA6877D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579556"/>
              </p:ext>
            </p:extLst>
          </p:nvPr>
        </p:nvGraphicFramePr>
        <p:xfrm>
          <a:off x="4484523" y="2568445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19753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Resultatöversikt år 2023</a:t>
            </a:r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bild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</p:spTree>
    <p:extLst>
      <p:ext uri="{BB962C8B-B14F-4D97-AF65-F5344CB8AC3E}">
        <p14:creationId xmlns:p14="http://schemas.microsoft.com/office/powerpoint/2010/main" val="277958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79621"/>
            <a:ext cx="6951600" cy="634273"/>
          </a:xfrm>
        </p:spPr>
        <p:txBody>
          <a:bodyPr/>
          <a:lstStyle/>
          <a:p>
            <a:r>
              <a:rPr lang="sv-SE" spc="-30" dirty="0"/>
              <a:t>Andel positiva svar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793688" y="1535837"/>
            <a:ext cx="7089923" cy="4642541"/>
          </a:xfrm>
        </p:spPr>
        <p:txBody>
          <a:bodyPr/>
          <a:lstStyle/>
          <a:p>
            <a:r>
              <a:rPr lang="sv-SE" sz="1900" b="0" dirty="0"/>
              <a:t>Resultaten som redovisas här är de sammanslagna andelarna positiva svar per fråga. De positiva svarsalternativen är vanligtvis två på varje fråga </a:t>
            </a:r>
            <a:br>
              <a:rPr lang="sv-SE" sz="1900" b="0" dirty="0"/>
            </a:br>
            <a:r>
              <a:rPr lang="sv-SE" sz="1900" b="0" dirty="0"/>
              <a:t>t. ex. ”Mycket bra” och ”Ganska bra”. 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/>
              <a:t>För närmare redovisning av vilka svarsalternativ som klassas som positiva, se ”Tabellbilagan” som ligger under ”Tillhörande dokument och bilagor” under ”Resultat 2023” på: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>
                <a:hlinkClick r:id="rId2"/>
              </a:rPr>
              <a:t>https://www.socialstyrelsen.se/statistik-och-data/oppna-jamforelser/socialtjanst/aldreomsorg/vad-tycker-de-aldre-om-aldreomsorgen/</a:t>
            </a:r>
            <a:endParaRPr lang="sv-SE" sz="1900" b="0" dirty="0"/>
          </a:p>
          <a:p>
            <a:br>
              <a:rPr lang="sv-SE" sz="1900" dirty="0">
                <a:solidFill>
                  <a:schemeClr val="tx1"/>
                </a:solidFill>
              </a:rPr>
            </a:br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8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2548598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803843" y="686594"/>
            <a:ext cx="8072737" cy="1296144"/>
          </a:xfrm>
        </p:spPr>
        <p:txBody>
          <a:bodyPr/>
          <a:lstStyle/>
          <a:p>
            <a:r>
              <a:rPr lang="sv-SE" spc="-30" dirty="0"/>
              <a:t>Hur nöjd eller missnöjd är du sammantaget </a:t>
            </a:r>
            <a:r>
              <a:rPr lang="sv-SE" dirty="0"/>
              <a:t>med ditt äldreboende?</a:t>
            </a:r>
          </a:p>
        </p:txBody>
      </p:sp>
      <p:graphicFrame>
        <p:nvGraphicFramePr>
          <p:cNvPr id="7" name="Diagra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3242117"/>
              </p:ext>
            </p:extLst>
          </p:nvPr>
        </p:nvGraphicFramePr>
        <p:xfrm>
          <a:off x="2006221" y="2128837"/>
          <a:ext cx="5117910" cy="3532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SoS-PPT-svensk">
  <a:themeElements>
    <a:clrScheme name="Anpassat 4">
      <a:dk1>
        <a:srgbClr val="000000"/>
      </a:dk1>
      <a:lt1>
        <a:srgbClr val="DAD7CB"/>
      </a:lt1>
      <a:dk2>
        <a:srgbClr val="8D6E97"/>
      </a:dk2>
      <a:lt2>
        <a:srgbClr val="4A7729"/>
      </a:lt2>
      <a:accent1>
        <a:srgbClr val="A6BCC6"/>
      </a:accent1>
      <a:accent2>
        <a:srgbClr val="7D9AAA"/>
      </a:accent2>
      <a:accent3>
        <a:srgbClr val="D3BF96"/>
      </a:accent3>
      <a:accent4>
        <a:srgbClr val="002B45"/>
      </a:accent4>
      <a:accent5>
        <a:srgbClr val="857363"/>
      </a:accent5>
      <a:accent6>
        <a:srgbClr val="452325"/>
      </a:accent6>
      <a:hlink>
        <a:srgbClr val="000000"/>
      </a:hlink>
      <a:folHlink>
        <a:srgbClr val="000000"/>
      </a:folHlink>
    </a:clrScheme>
    <a:fontScheme name="Anpassat 28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AD7CB"/>
        </a:solidFill>
        <a:ln>
          <a:noFill/>
        </a:ln>
      </a:spPr>
      <a:bodyPr rtlCol="0" anchor="ctr"/>
      <a:lstStyle>
        <a:defPPr algn="ctr">
          <a:defRPr sz="19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90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SoS-PPT-svensk</Template>
  <TotalTime>4221</TotalTime>
  <Words>1401</Words>
  <Application>Microsoft Office PowerPoint</Application>
  <PresentationFormat>On-screen Show (4:3)</PresentationFormat>
  <Paragraphs>141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Century Gothic</vt:lpstr>
      <vt:lpstr>SoS-PPT-svensk</vt:lpstr>
      <vt:lpstr>Anpassad formgivning</vt:lpstr>
      <vt:lpstr>1_Anpassad formgivning</vt:lpstr>
      <vt:lpstr>Vad tycker de äldre om äldreomsorgen? 2023  </vt:lpstr>
      <vt:lpstr>Resultaten för er verksamhet/område</vt:lpstr>
      <vt:lpstr>Information om årets deltagare</vt:lpstr>
      <vt:lpstr>Hur många svarade?</vt:lpstr>
      <vt:lpstr>Hur bedömer deltagarna sin hälsa och rörlighet?</vt:lpstr>
      <vt:lpstr>Besväras deltagarna av ängslan/oro/ ångest eller av ensamhet ?</vt:lpstr>
      <vt:lpstr>Resultatöversikt år 2023</vt:lpstr>
      <vt:lpstr>Andel positiva svar</vt:lpstr>
      <vt:lpstr>Hur nöjd eller missnöjd är du sammantaget med ditt äldreboende?</vt:lpstr>
      <vt:lpstr>Några av verksamhetens/områdets resultat jämfört med kommunen, länet och riket </vt:lpstr>
      <vt:lpstr>Boendemiljö Positiva svar = Ja Andel positiva svar i verksamheten/området jämfört med kommunen, länet och riket</vt:lpstr>
      <vt:lpstr>Mat och måltidsmiljö Positiva svar = Mycket bra eller Ganska bra och Ja, alltid eller Oftast Andel positiva svar i verksamheten/området jämfört med kommunen, länet och riket</vt:lpstr>
      <vt:lpstr>Aktiviteter och möjlighet att komma utomhus  Positiva svar = Mycket nöjd/bra eller Ganska nöjd/bra Andel positiva svar i verksamheten/området jämfört med kommunen, länet och riket</vt:lpstr>
      <vt:lpstr>Hjälpens utförande  Positiva svar = Ja, alltid eller Oftast Andel positiva svar i verksamheten/området jämfört med kommunen, länet och riket  </vt:lpstr>
      <vt:lpstr>Bemötande och inflytande Positiva svar = Ja, alltid eller Oftast Andel positiva svar i verksamheten/området jämfört med kommunen, länet och riket</vt:lpstr>
      <vt:lpstr>Trygghet och förtroende  Positiva svar = Mycket tryggt eller Ganska tryggt och Ja, för alla eller Ja, för flertalet Andel positiva svar i verksamheten/området  jämfört med kommunen, länet och riket</vt:lpstr>
      <vt:lpstr>Tillgänglighet Positiva svar = Mycket lätt eller Ganska lätt Andel positiva svar i verksamheten/området jämfört med kommunen, länet och riket</vt:lpstr>
      <vt:lpstr>Hjälpen i sin helhet  och synpunkter Positiva svar = Mycket nöjd eller Ganska nöjd och Ja Andel positiva svar i verksamheten/området jämfört med kommunen, länet och riket</vt:lpstr>
      <vt:lpstr>Om undersökningen</vt:lpstr>
      <vt:lpstr>Om undersökningen ”Vad tycker de äldre om äldreomsorgen?” 2023</vt:lpstr>
      <vt:lpstr>Mer om undersökningen ”Vad tycker de äldre om äldreomsorgen?” 2023</vt:lpstr>
      <vt:lpstr>PowerPoint Presentation</vt:lpstr>
    </vt:vector>
  </TitlesOfParts>
  <Company>Socialstyrelsen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Så tycker de äldre om äldreomsorgen 2016</dc:title>
  <dc:creator>Johansson, Pernilla</dc:creator>
  <cp:lastModifiedBy>Andreas Gill</cp:lastModifiedBy>
  <cp:revision>355</cp:revision>
  <cp:lastPrinted>2014-08-07T08:24:06Z</cp:lastPrinted>
  <dcterms:created xsi:type="dcterms:W3CDTF">2014-06-27T06:29:47Z</dcterms:created>
  <dcterms:modified xsi:type="dcterms:W3CDTF">2023-09-06T08:45:03Z</dcterms:modified>
</cp:coreProperties>
</file>