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3"/>
  </p:notesMasterIdLst>
  <p:handoutMasterIdLst>
    <p:handoutMasterId r:id="rId24"/>
  </p:handoutMasterIdLst>
  <p:sldIdLst>
    <p:sldId id="277" r:id="rId4"/>
    <p:sldId id="259" r:id="rId5"/>
    <p:sldId id="279" r:id="rId6"/>
    <p:sldId id="280" r:id="rId7"/>
    <p:sldId id="329" r:id="rId8"/>
    <p:sldId id="314" r:id="rId9"/>
    <p:sldId id="284" r:id="rId10"/>
    <p:sldId id="328" r:id="rId11"/>
    <p:sldId id="330" r:id="rId12"/>
    <p:sldId id="289" r:id="rId13"/>
    <p:sldId id="257" r:id="rId14"/>
    <p:sldId id="291" r:id="rId15"/>
    <p:sldId id="290" r:id="rId16"/>
    <p:sldId id="296" r:id="rId17"/>
    <p:sldId id="320" r:id="rId18"/>
    <p:sldId id="326" r:id="rId19"/>
    <p:sldId id="324" r:id="rId20"/>
    <p:sldId id="325" r:id="rId21"/>
    <p:sldId id="270" r:id="rId2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D3"/>
    <a:srgbClr val="99ADB9"/>
    <a:srgbClr val="75909F"/>
    <a:srgbClr val="857363"/>
    <a:srgbClr val="FFFFFF"/>
    <a:srgbClr val="3F9C35"/>
    <a:srgbClr val="D3BF96"/>
    <a:srgbClr val="E98300"/>
    <a:srgbClr val="ED8B00"/>
    <a:srgbClr val="A5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1578" y="108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gott, Ganska gott)</c:v>
                </c:pt>
                <c:pt idx="1">
                  <c:v>Andel neutrala eller negativa svar (Någorlunda, Ganska dåligt, 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15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14853843669251"/>
          <c:y val="0.21551299283154121"/>
          <c:w val="0.2670369024547804"/>
          <c:h val="0.635933179723502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Åhus Centrala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</c:f>
              <c:strCache>
                <c:ptCount val="1"/>
                <c:pt idx="0">
                  <c:v>Hur nöjd eller missnöjd är du sammantaget med den hemtjänst du har? 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FB-4796-AD5E-00C5971704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123-4BEA-9FA8-AB99A09A924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3-4BEA-9FA8-AB99A09A92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(Förflyttar mig själv utan svårigheter)</c:v>
                </c:pt>
                <c:pt idx="1">
                  <c:v>Andel neutrala eller negativa svar (Vissa svårigheter,  Stora svårigheter att förflytta mig själv, Kan inte alls förflytta mig själv)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13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23-4BEA-9FA8-AB99A09A924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527737403100786"/>
          <c:y val="0.20727726574500768"/>
          <c:w val="0.34689962855297152"/>
          <c:h val="0.66165002560163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19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23021640826876"/>
          <c:y val="0.37401913722478236"/>
          <c:w val="0.34395066214470288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04-4386-AD09-51E8F11F505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då,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21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398942183462535"/>
          <c:y val="0.34806643625192013"/>
          <c:w val="0.29049620478036176"/>
          <c:h val="0.39340885816692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v-SE" sz="1400" dirty="0"/>
              <a:t>HTJ Åhus Centrala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HTJ Åhus Centrala</c:v>
                </c:pt>
              </c:strCache>
            </c:strRef>
          </c:tx>
          <c:dPt>
            <c:idx val="1"/>
            <c:bubble3D val="0"/>
            <c:spPr>
              <a:solidFill>
                <a:srgbClr val="857363"/>
              </a:solidFill>
            </c:spPr>
            <c:extLst>
              <c:ext xmlns:c16="http://schemas.microsoft.com/office/drawing/2014/chart" uri="{C3380CC4-5D6E-409C-BE32-E72D297353CC}">
                <c16:uniqueId val="{00000001-6A87-428D-9E75-EB16F8074D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7-428D-9E75-EB16F8074D9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9.6652925025832434E-2"/>
          <c:y val="0.82563472149866568"/>
          <c:w val="0.83893143376316981"/>
          <c:h val="0.15748721519929404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Åhus Centrala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49</c:v>
                </c:pt>
                <c:pt idx="1">
                  <c:v>86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61</c:v>
                </c:pt>
                <c:pt idx="1">
                  <c:v>67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57</c:v>
                </c:pt>
                <c:pt idx="1">
                  <c:v>41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Åhus Centrala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36</c:v>
                </c:pt>
                <c:pt idx="1">
                  <c:v>82</c:v>
                </c:pt>
                <c:pt idx="2">
                  <c:v>71</c:v>
                </c:pt>
                <c:pt idx="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55</c:v>
                </c:pt>
                <c:pt idx="1">
                  <c:v>80</c:v>
                </c:pt>
                <c:pt idx="2">
                  <c:v>79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55</c:v>
                </c:pt>
                <c:pt idx="1">
                  <c:v>76</c:v>
                </c:pt>
                <c:pt idx="2">
                  <c:v>77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60</c:v>
                </c:pt>
                <c:pt idx="1">
                  <c:v>80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Åhus Centrala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92</c:v>
                </c:pt>
                <c:pt idx="1">
                  <c:v>46</c:v>
                </c:pt>
                <c:pt idx="2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94</c:v>
                </c:pt>
                <c:pt idx="1">
                  <c:v>51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94</c:v>
                </c:pt>
                <c:pt idx="1">
                  <c:v>48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personalen bemöta dig på ett bra sätt?</c:v>
                </c:pt>
                <c:pt idx="1">
                  <c:v>Brukar du kunna påverka vid vilka tider personalen kommer?</c:v>
                </c:pt>
                <c:pt idx="2">
                  <c:v>Brukar personalen ta hänsyn till dina åsikter och önskemål om hur hjälpen ska utföras?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96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HTJ Åhus Centrala</c:v>
                </c:pt>
              </c:strCache>
            </c:strRef>
          </c:tx>
          <c:spPr>
            <a:solidFill>
              <a:srgbClr val="C2CDD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75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Kristianstad</c:v>
                </c:pt>
              </c:strCache>
            </c:strRef>
          </c:tx>
          <c:spPr>
            <a:solidFill>
              <a:srgbClr val="99ADB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79</c:v>
                </c:pt>
                <c:pt idx="1">
                  <c:v>86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Skåne län</c:v>
                </c:pt>
              </c:strCache>
            </c:strRef>
          </c:tx>
          <c:spPr>
            <a:solidFill>
              <a:srgbClr val="7590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71</c:v>
                </c:pt>
                <c:pt idx="1">
                  <c:v>84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75</c:v>
                </c:pt>
                <c:pt idx="1">
                  <c:v>88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0.01629</cdr:x>
      <cdr:y>0.3372</cdr:y>
    </cdr:from>
    <cdr:to>
      <cdr:x>0.44398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12710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0.05584</cdr:y>
    </cdr:from>
    <cdr:to>
      <cdr:x>0.44935</cdr:x>
      <cdr:y>0.24957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49" y="217592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0.59493</cdr:y>
    </cdr:from>
    <cdr:to>
      <cdr:x>0.4454</cdr:x>
      <cdr:y>0.74426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318113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0.02063</cdr:x>
      <cdr:y>0.37501</cdr:y>
    </cdr:from>
    <cdr:to>
      <cdr:x>0.41593</cdr:x>
      <cdr:y>0.56874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2835" y="1327930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373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2023-09-05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Kristianstad_HTJ Åhus Centrala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2023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Några av verksamhetens/områdets resultat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062227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Ja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40208690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62134319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rgbClr val="000000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49417207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7704982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Positiva svar = Mycket nöjd eller Ganska nöjd</a:t>
            </a:r>
            <a:br>
              <a:rPr lang="sv-SE" sz="1600" b="0" i="1" dirty="0">
                <a:solidFill>
                  <a:srgbClr val="000000"/>
                </a:solidFill>
              </a:rPr>
            </a:br>
            <a:r>
              <a:rPr lang="sv-SE" sz="1600" b="0" i="1" dirty="0">
                <a:solidFill>
                  <a:srgbClr val="000000"/>
                </a:solidFill>
              </a:rPr>
              <a:t>Andel positiva svar i v</a:t>
            </a:r>
            <a:r>
              <a:rPr lang="sv-SE" sz="1600" b="0" i="1" dirty="0">
                <a:solidFill>
                  <a:srgbClr val="002B45"/>
                </a:solidFill>
              </a:rPr>
              <a:t>erksamheten/området jämfört med kommunen,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rgbClr val="002B45"/>
                </a:solidFill>
              </a:rPr>
              <a:t>länet och riket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31 december 2022 hade hemtjänst eller bodde </a:t>
            </a:r>
            <a:r>
              <a:rPr lang="sv-SE" sz="1800" b="0">
                <a:solidFill>
                  <a:srgbClr val="002B45"/>
                </a:solidFill>
              </a:rPr>
              <a:t>på ett särskilt </a:t>
            </a:r>
            <a:r>
              <a:rPr lang="sv-SE" sz="1800" b="0" dirty="0">
                <a:solidFill>
                  <a:srgbClr val="002B45"/>
                </a:solidFill>
              </a:rPr>
              <a:t>boende för äldre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mars och sista svarsdag var den 26 maj 2023.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2023</a:t>
            </a:r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>
                <a:solidFill>
                  <a:srgbClr val="002B45"/>
                </a:solidFill>
              </a:rPr>
              <a:t>Först visas några bakgrundsfrågor som beskriver deltagarna. </a:t>
            </a:r>
            <a:br>
              <a:rPr lang="sv-SE" sz="1900" b="0">
                <a:solidFill>
                  <a:srgbClr val="002B45"/>
                </a:solidFill>
              </a:rPr>
            </a:br>
            <a:r>
              <a:rPr lang="sv-SE" sz="1900" b="0">
                <a:solidFill>
                  <a:srgbClr val="002B45"/>
                </a:solidFill>
              </a:rPr>
              <a:t>I </a:t>
            </a:r>
            <a:r>
              <a:rPr lang="sv-SE" sz="1900" b="0" dirty="0">
                <a:solidFill>
                  <a:srgbClr val="002B45"/>
                </a:solidFill>
              </a:rPr>
              <a:t>resultatredovisningen visas först resultatet på frågan om den sammantagna nöjdheten.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Information om årets deltagare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3" name="Platshållare för innehåll 3">
            <a:extLst>
              <a:ext uri="{FF2B5EF4-FFF2-40B4-BE49-F238E27FC236}">
                <a16:creationId xmlns:a16="http://schemas.microsoft.com/office/drawing/2014/main" id="{5B7432C6-4188-96DF-7C34-E5E6FE2A56AD}"/>
              </a:ext>
            </a:extLst>
          </p:cNvPr>
          <p:cNvSpPr txBox="1">
            <a:spLocks/>
          </p:cNvSpPr>
          <p:nvPr/>
        </p:nvSpPr>
        <p:spPr>
          <a:xfrm>
            <a:off x="801688" y="1583140"/>
            <a:ext cx="7086601" cy="4089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spcAft>
                <a:spcPts val="0"/>
              </a:spcAft>
              <a:buSzPct val="115000"/>
              <a:buFontTx/>
              <a:buNone/>
              <a:defRPr sz="2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Tx/>
              <a:buNone/>
              <a:defRPr sz="19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9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b="0"/>
              <a:t>Totalt svarade 83 150 personer på årets enkät för äldre med hemtjänst, vilket är 57,8% av de tillfrågade.</a:t>
            </a:r>
            <a:endParaRPr lang="sv-SE" sz="1900" b="0" dirty="0"/>
          </a:p>
          <a:p>
            <a:r>
              <a:rPr lang="sv-SE" sz="1900" b="0"/>
              <a:t>Andelen svarande för Kristianstad_HTJ Åhus Centrala var mellan 60 - 80%.</a:t>
            </a:r>
            <a:endParaRPr lang="sv-SE" sz="1900" b="0" dirty="0"/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</a:t>
            </a:r>
            <a:r>
              <a:rPr lang="sv-SE"/>
              <a:t>er </a:t>
            </a:r>
            <a:r>
              <a:rPr lang="sv-SE" sz="1900" b="0"/>
              <a:t>verksamhet/område </a:t>
            </a:r>
            <a:r>
              <a:rPr lang="sv-SE"/>
              <a:t>redovisas </a:t>
            </a:r>
            <a:r>
              <a:rPr lang="sv-SE" dirty="0"/>
              <a:t>som procentandel  i intervall för att enskild persons svar inte ska riskera att röjas. </a:t>
            </a:r>
          </a:p>
          <a:p>
            <a:pPr lvl="3"/>
            <a:br>
              <a:rPr lang="sv-SE" sz="1900" dirty="0"/>
            </a:br>
            <a:endParaRPr lang="sv-SE" sz="1900" dirty="0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070179"/>
          </a:xfrm>
        </p:spPr>
        <p:txBody>
          <a:bodyPr/>
          <a:lstStyle/>
          <a:p>
            <a:r>
              <a:rPr lang="sv-SE" spc="-50" dirty="0"/>
              <a:t>Hur bedömer deltagarna sin hälsa och rörlighet?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57995" y="2081142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Hur är din rörlighet inomhus?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5163312"/>
              </p:ext>
            </p:extLst>
          </p:nvPr>
        </p:nvGraphicFramePr>
        <p:xfrm>
          <a:off x="373578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49811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165698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6" y="687600"/>
            <a:ext cx="7565937" cy="1296144"/>
          </a:xfrm>
        </p:spPr>
        <p:txBody>
          <a:bodyPr/>
          <a:lstStyle/>
          <a:p>
            <a:r>
              <a:rPr lang="sv-SE" spc="-50" dirty="0"/>
              <a:t>Besväras deltagarna av ängslan/oro/ ångest eller av ensamhet 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25917" y="2076534"/>
            <a:ext cx="37258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5068801" y="2076534"/>
            <a:ext cx="33899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besväras av ensamhet?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1008655"/>
              </p:ext>
            </p:extLst>
          </p:nvPr>
        </p:nvGraphicFramePr>
        <p:xfrm>
          <a:off x="355105" y="2553982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graphicFrame>
        <p:nvGraphicFramePr>
          <p:cNvPr id="10" name="Diagram 6_2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134793"/>
              </p:ext>
            </p:extLst>
          </p:nvPr>
        </p:nvGraphicFramePr>
        <p:xfrm>
          <a:off x="4484523" y="2568445"/>
          <a:ext cx="4953600" cy="312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975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2023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här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2023”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2023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88099" y="686594"/>
            <a:ext cx="8691999" cy="1296144"/>
          </a:xfrm>
        </p:spPr>
        <p:txBody>
          <a:bodyPr/>
          <a:lstStyle/>
          <a:p>
            <a:r>
              <a:rPr lang="sv-SE" spc="-30" dirty="0"/>
              <a:t>Hur nöjd eller missnöjd är du</a:t>
            </a:r>
            <a:br>
              <a:rPr lang="sv-SE" spc="-30"/>
            </a:br>
            <a:r>
              <a:rPr lang="sv-SE" spc="-30"/>
              <a:t>samman</a:t>
            </a:r>
            <a:r>
              <a:rPr lang="sv-SE"/>
              <a:t>taget </a:t>
            </a:r>
            <a:r>
              <a:rPr lang="sv-SE" dirty="0"/>
              <a:t>med den hemtjänst du har?</a:t>
            </a:r>
          </a:p>
        </p:txBody>
      </p:sp>
      <p:graphicFrame>
        <p:nvGraphicFramePr>
          <p:cNvPr id="6" name="Diagram 8">
            <a:extLst>
              <a:ext uri="{FF2B5EF4-FFF2-40B4-BE49-F238E27FC236}">
                <a16:creationId xmlns:a16="http://schemas.microsoft.com/office/drawing/2014/main" id="{CE86E48A-D597-4939-B71B-F260CA757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129408"/>
              </p:ext>
            </p:extLst>
          </p:nvPr>
        </p:nvGraphicFramePr>
        <p:xfrm>
          <a:off x="2161309" y="1982738"/>
          <a:ext cx="5515353" cy="37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4976</TotalTime>
  <Words>1186</Words>
  <Application>Microsoft Office PowerPoint</Application>
  <PresentationFormat>On-screen Show (4:3)</PresentationFormat>
  <Paragraphs>107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2023  </vt:lpstr>
      <vt:lpstr>Resultaten för er verksamhet/område</vt:lpstr>
      <vt:lpstr>Information om årets deltagare</vt:lpstr>
      <vt:lpstr>Hur många svarade?</vt:lpstr>
      <vt:lpstr>Hur bedömer deltagarna sin hälsa och rörlighet?</vt:lpstr>
      <vt:lpstr>Besväras deltagarna av ängslan/oro/ ångest eller av ensamhet ?</vt:lpstr>
      <vt:lpstr>Resultatöversikt år 2023</vt:lpstr>
      <vt:lpstr>Andel positiva svar</vt:lpstr>
      <vt:lpstr>Hur nöjd eller missnöjd är du sammantaget med den hemtjänst du har?</vt:lpstr>
      <vt:lpstr>Några av verksamhetens/områdets resultat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Hemtjänsten i sin helhet Positiva svar = Mycket nöjd eller Ganska nöjd Andel positiva svar i verksamheten/området jämfört med kommunen,  länet och riket </vt:lpstr>
      <vt:lpstr>Om undersökningen</vt:lpstr>
      <vt:lpstr>Om undersökningen ”Vad tycker de äldre om äldreomsorgen?” 2023</vt:lpstr>
      <vt:lpstr>Mer om undersökningen ”Vad tycker de äldre om äldreomsorgen?” 2023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409</cp:revision>
  <cp:lastPrinted>2014-08-07T08:24:06Z</cp:lastPrinted>
  <dcterms:created xsi:type="dcterms:W3CDTF">2014-06-27T06:29:47Z</dcterms:created>
  <dcterms:modified xsi:type="dcterms:W3CDTF">2023-09-05T00:14:38Z</dcterms:modified>
</cp:coreProperties>
</file>