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lsm" ContentType="application/vnd.ms-excel.sheet.macroEnabled.12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charts/chart9.xml" ContentType="application/vnd.openxmlformats-officedocument.drawingml.chart+xml"/>
  <Override PartName="/ppt/drawings/drawing4.xml" ContentType="application/vnd.openxmlformats-officedocument.drawingml.chartshapes+xml"/>
  <Override PartName="/ppt/charts/chart10.xml" ContentType="application/vnd.openxmlformats-officedocument.drawingml.chart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0" r:id="rId2"/>
    <p:sldMasterId id="2147483712" r:id="rId3"/>
  </p:sldMasterIdLst>
  <p:notesMasterIdLst>
    <p:notesMasterId r:id="rId23"/>
  </p:notesMasterIdLst>
  <p:handoutMasterIdLst>
    <p:handoutMasterId r:id="rId24"/>
  </p:handoutMasterIdLst>
  <p:sldIdLst>
    <p:sldId id="277" r:id="rId4"/>
    <p:sldId id="259" r:id="rId5"/>
    <p:sldId id="279" r:id="rId6"/>
    <p:sldId id="280" r:id="rId7"/>
    <p:sldId id="329" r:id="rId8"/>
    <p:sldId id="314" r:id="rId9"/>
    <p:sldId id="284" r:id="rId10"/>
    <p:sldId id="328" r:id="rId11"/>
    <p:sldId id="330" r:id="rId12"/>
    <p:sldId id="289" r:id="rId13"/>
    <p:sldId id="257" r:id="rId14"/>
    <p:sldId id="291" r:id="rId15"/>
    <p:sldId id="290" r:id="rId16"/>
    <p:sldId id="296" r:id="rId17"/>
    <p:sldId id="320" r:id="rId18"/>
    <p:sldId id="326" r:id="rId19"/>
    <p:sldId id="324" r:id="rId20"/>
    <p:sldId id="325" r:id="rId21"/>
    <p:sldId id="270" r:id="rId22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6">
          <p15:clr>
            <a:srgbClr val="A4A3A4"/>
          </p15:clr>
        </p15:guide>
        <p15:guide id="2" orient="horz" pos="3908">
          <p15:clr>
            <a:srgbClr val="A4A3A4"/>
          </p15:clr>
        </p15:guide>
        <p15:guide id="3" orient="horz" pos="3566">
          <p15:clr>
            <a:srgbClr val="A4A3A4"/>
          </p15:clr>
        </p15:guide>
        <p15:guide id="4" orient="horz" pos="1341">
          <p15:clr>
            <a:srgbClr val="A4A3A4"/>
          </p15:clr>
        </p15:guide>
        <p15:guide id="5" orient="horz" pos="443">
          <p15:clr>
            <a:srgbClr val="A4A3A4"/>
          </p15:clr>
        </p15:guide>
        <p15:guide id="6" pos="511">
          <p15:clr>
            <a:srgbClr val="A4A3A4"/>
          </p15:clr>
        </p15:guide>
        <p15:guide id="7" pos="4889">
          <p15:clr>
            <a:srgbClr val="A4A3A4"/>
          </p15:clr>
        </p15:guide>
        <p15:guide id="8" pos="21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m, Carolin" initials="HC" lastIdx="3" clrIdx="0">
    <p:extLst>
      <p:ext uri="{19B8F6BF-5375-455C-9EA6-DF929625EA0E}">
        <p15:presenceInfo xmlns:p15="http://schemas.microsoft.com/office/powerpoint/2012/main" userId="S-1-5-21-2075942658-1792417684-393963531-225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CDD3"/>
    <a:srgbClr val="99ADB9"/>
    <a:srgbClr val="75909F"/>
    <a:srgbClr val="857363"/>
    <a:srgbClr val="FFFFFF"/>
    <a:srgbClr val="3F9C35"/>
    <a:srgbClr val="D3BF96"/>
    <a:srgbClr val="E98300"/>
    <a:srgbClr val="ED8B00"/>
    <a:srgbClr val="A5A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5" autoAdjust="0"/>
    <p:restoredTop sz="93318" autoAdjust="0"/>
  </p:normalViewPr>
  <p:slideViewPr>
    <p:cSldViewPr snapToGrid="0" showGuides="1">
      <p:cViewPr varScale="1">
        <p:scale>
          <a:sx n="105" d="100"/>
          <a:sy n="105" d="100"/>
        </p:scale>
        <p:origin x="1578" y="108"/>
      </p:cViewPr>
      <p:guideLst>
        <p:guide orient="horz" pos="1256"/>
        <p:guide orient="horz" pos="3908"/>
        <p:guide orient="horz" pos="3566"/>
        <p:guide orient="horz" pos="1341"/>
        <p:guide orient="horz" pos="443"/>
        <p:guide pos="511"/>
        <p:guide pos="4889"/>
        <p:guide pos="2143"/>
      </p:guideLst>
    </p:cSldViewPr>
  </p:slideViewPr>
  <p:outlineViewPr>
    <p:cViewPr>
      <p:scale>
        <a:sx n="33" d="100"/>
        <a:sy n="33" d="100"/>
      </p:scale>
      <p:origin x="0" y="-26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4020" y="-9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.xlsm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6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369-4FFA-9A37-5696DCFE814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69-4FFA-9A37-5696DCFE814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369-4FFA-9A37-5696DCFE81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(Mycket gott, Ganska gott)</c:v>
                </c:pt>
                <c:pt idx="1">
                  <c:v>Andel neutrala eller negativa svar (Någorlunda, Ganska dåligt, Mycket dåligt)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17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9-4FFA-9A37-5696DCFE814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14853843669251"/>
          <c:y val="0.21551299283154121"/>
          <c:w val="0.2670369024547804"/>
          <c:h val="0.635933179723502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231751824817538"/>
          <c:y val="3.7671232876713062E-2"/>
          <c:w val="0.52617977417720174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HTJ Sommarlyckan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</c:f>
              <c:strCache>
                <c:ptCount val="1"/>
                <c:pt idx="0">
                  <c:v>Hur nöjd eller missnöjd är du sammantaget med den hemtjänst du har? </c:v>
                </c:pt>
              </c:strCache>
            </c:strRef>
          </c:cat>
          <c:val>
            <c:numRef>
              <c:f>Blad1!$B$2</c:f>
              <c:numCache>
                <c:formatCode>General</c:formatCode>
                <c:ptCount val="1"/>
                <c:pt idx="0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99-4EA0-BCE7-1FA59B3D98E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</c:f>
              <c:strCache>
                <c:ptCount val="1"/>
                <c:pt idx="0">
                  <c:v>Hur nöjd eller missnöjd är du sammantaget med den hemtjänst du har? </c:v>
                </c:pt>
              </c:strCache>
            </c:strRef>
          </c:cat>
          <c:val>
            <c:numRef>
              <c:f>Blad1!$C$2</c:f>
              <c:numCache>
                <c:formatCode>General</c:formatCode>
                <c:ptCount val="1"/>
                <c:pt idx="0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99-4EA0-BCE7-1FA59B3D98E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</c:f>
              <c:strCache>
                <c:ptCount val="1"/>
                <c:pt idx="0">
                  <c:v>Hur nöjd eller missnöjd är du sammantaget med den hemtjänst du har? </c:v>
                </c:pt>
              </c:strCache>
            </c:strRef>
          </c:cat>
          <c:val>
            <c:numRef>
              <c:f>Blad1!$D$2</c:f>
              <c:numCache>
                <c:formatCode>General</c:formatCode>
                <c:ptCount val="1"/>
                <c:pt idx="0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99-4EA0-BCE7-1FA59B3D98E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</c:f>
              <c:strCache>
                <c:ptCount val="1"/>
                <c:pt idx="0">
                  <c:v>Hur nöjd eller missnöjd är du sammantaget med den hemtjänst du har? </c:v>
                </c:pt>
              </c:strCache>
            </c:strRef>
          </c:cat>
          <c:val>
            <c:numRef>
              <c:f>Blad1!$E$2</c:f>
              <c:numCache>
                <c:formatCode>General</c:formatCode>
                <c:ptCount val="1"/>
                <c:pt idx="0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99-4EA0-BCE7-1FA59B3D98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8629632"/>
        <c:axId val="198721536"/>
      </c:barChart>
      <c:catAx>
        <c:axId val="198629632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98721536"/>
        <c:crosses val="autoZero"/>
        <c:auto val="1"/>
        <c:lblAlgn val="ctr"/>
        <c:lblOffset val="100"/>
        <c:noMultiLvlLbl val="0"/>
      </c:catAx>
      <c:valAx>
        <c:axId val="19872153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16380386779784"/>
              <c:y val="0.8915490564078160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98629632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8FB-4796-AD5E-00C59717042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4123-4BEA-9FA8-AB99A09A924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123-4BEA-9FA8-AB99A09A924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(Förflyttar mig själv utan svårigheter)</c:v>
                </c:pt>
                <c:pt idx="1">
                  <c:v>Andel neutrala eller negativa svar (Vissa svårigheter,  Stora svårigheter att förflytta mig själv, Kan inte alls förflytta mig själv)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12</c:v>
                </c:pt>
                <c:pt idx="1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23-4BEA-9FA8-AB99A09A924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527737403100786"/>
          <c:y val="0.20727726574500768"/>
          <c:w val="0.34689962855297152"/>
          <c:h val="0.661650025601638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369-4FFA-9A37-5696DCFE814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69-4FFA-9A37-5696DCFE814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369-4FFA-9A37-5696DCFE81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(Nej)</c:v>
                </c:pt>
                <c:pt idx="1">
                  <c:v>Andel neutrala eller negativa svar (Ja lätta besvär, Ja svåra besvär)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27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9-4FFA-9A37-5696DCFE814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123021640826876"/>
          <c:y val="0.37401913722478236"/>
          <c:w val="0.34395066214470288"/>
          <c:h val="0.355499231950844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404-4386-AD09-51E8F11F505E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DD3-44A2-B45C-4AA3A28298D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DD3-44A2-B45C-4AA3A28298D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(Nej)</c:v>
                </c:pt>
                <c:pt idx="1">
                  <c:v>Andel neutrala eller negativa svar (Ja, då och då, Ja, ofta)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19</c:v>
                </c:pt>
                <c:pt idx="1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D3-44A2-B45C-4AA3A28298D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398942183462535"/>
          <c:y val="0.34806643625192013"/>
          <c:w val="0.29049620478036176"/>
          <c:h val="0.393408858166922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v-SE" sz="1400" dirty="0"/>
              <a:t>HTJ Sommarlyckan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HTJ Sommarlyckan</c:v>
                </c:pt>
              </c:strCache>
            </c:strRef>
          </c:tx>
          <c:dPt>
            <c:idx val="1"/>
            <c:bubble3D val="0"/>
            <c:spPr>
              <a:solidFill>
                <a:srgbClr val="857363"/>
              </a:solidFill>
            </c:spPr>
            <c:extLst>
              <c:ext xmlns:c16="http://schemas.microsoft.com/office/drawing/2014/chart" uri="{C3380CC4-5D6E-409C-BE32-E72D297353CC}">
                <c16:uniqueId val="{00000001-6A87-428D-9E75-EB16F8074D9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Andel positiva svar (Mycket nöjd, Ganska nöjd)</c:v>
                </c:pt>
                <c:pt idx="1">
                  <c:v>Andel neutrala eller negativa svar (Varken nöjd eller missnöjd, Ganska missnöjd, Mycket missnöjd)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40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87-428D-9E75-EB16F8074D9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9.6652925025832434E-2"/>
          <c:y val="0.82563472149866568"/>
          <c:w val="0.83893143376316981"/>
          <c:h val="0.15748721519929404"/>
        </c:manualLayout>
      </c:layout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049270072993034"/>
          <c:y val="3.7671232876713062E-2"/>
          <c:w val="0.52435337128107207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HTJ Sommarlyckan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74</c:v>
                </c:pt>
                <c:pt idx="1">
                  <c:v>73</c:v>
                </c:pt>
                <c:pt idx="2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85-4430-8FC1-CC28947BBBF2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61</c:v>
                </c:pt>
                <c:pt idx="1">
                  <c:v>67</c:v>
                </c:pt>
                <c:pt idx="2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85-4430-8FC1-CC28947BBBF2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57</c:v>
                </c:pt>
                <c:pt idx="1">
                  <c:v>41</c:v>
                </c:pt>
                <c:pt idx="2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85-4430-8FC1-CC28947BBBF2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61</c:v>
                </c:pt>
                <c:pt idx="1">
                  <c:v>52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85-4430-8FC1-CC28947BBB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7345408"/>
        <c:axId val="147346944"/>
      </c:barChart>
      <c:catAx>
        <c:axId val="14734540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47346944"/>
        <c:crosses val="autoZero"/>
        <c:auto val="1"/>
        <c:lblAlgn val="ctr"/>
        <c:lblOffset val="100"/>
        <c:noMultiLvlLbl val="0"/>
      </c:catAx>
      <c:valAx>
        <c:axId val="147346944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sz="1050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439833822697965"/>
              <c:y val="0.8914403342157675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50">
                <a:latin typeface="Century Gothic" panose="020B0502020202020204" pitchFamily="34" charset="0"/>
              </a:defRPr>
            </a:pPr>
            <a:endParaRPr lang="sv-SE"/>
          </a:p>
        </c:txPr>
        <c:crossAx val="147345408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 sz="1050"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86257250006496"/>
          <c:y val="4.7663758275905119E-2"/>
          <c:w val="0.52254250402016289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HTJ Sommarlyckan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64</c:v>
                </c:pt>
                <c:pt idx="1">
                  <c:v>80</c:v>
                </c:pt>
                <c:pt idx="2">
                  <c:v>80</c:v>
                </c:pt>
                <c:pt idx="3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9F-4604-AA9E-8E7636F4073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55</c:v>
                </c:pt>
                <c:pt idx="1">
                  <c:v>80</c:v>
                </c:pt>
                <c:pt idx="2">
                  <c:v>79</c:v>
                </c:pt>
                <c:pt idx="3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9F-4604-AA9E-8E7636F4073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55</c:v>
                </c:pt>
                <c:pt idx="1">
                  <c:v>76</c:v>
                </c:pt>
                <c:pt idx="2">
                  <c:v>77</c:v>
                </c:pt>
                <c:pt idx="3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9F-4604-AA9E-8E7636F4073A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Blad1!$E$2:$E$5</c:f>
              <c:numCache>
                <c:formatCode>General</c:formatCode>
                <c:ptCount val="4"/>
                <c:pt idx="0">
                  <c:v>60</c:v>
                </c:pt>
                <c:pt idx="1">
                  <c:v>80</c:v>
                </c:pt>
                <c:pt idx="2">
                  <c:v>81</c:v>
                </c:pt>
                <c:pt idx="3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9F-4604-AA9E-8E7636F407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77604096"/>
        <c:axId val="177648768"/>
      </c:barChart>
      <c:catAx>
        <c:axId val="17760409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77648768"/>
        <c:crosses val="autoZero"/>
        <c:auto val="1"/>
        <c:lblAlgn val="ctr"/>
        <c:lblOffset val="100"/>
        <c:noMultiLvlLbl val="0"/>
      </c:catAx>
      <c:valAx>
        <c:axId val="1776487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443825982522039"/>
              <c:y val="0.8916429487872142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7760409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498606003161771"/>
          <c:y val="4.1002120184343807E-2"/>
          <c:w val="0.5335082476004368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HTJ Sommarlyckan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personalen bemöta dig på ett bra sätt?</c:v>
                </c:pt>
                <c:pt idx="1">
                  <c:v>Brukar du kunna påverka vid vilka tider personalen kommer?</c:v>
                </c:pt>
                <c:pt idx="2">
                  <c:v>Brukar personalen ta hänsyn till dina åsikter och önskemål om hur hjälpen ska utföras?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96</c:v>
                </c:pt>
                <c:pt idx="1">
                  <c:v>41</c:v>
                </c:pt>
                <c:pt idx="2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27-472C-A0B5-A270C518DC6F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personalen bemöta dig på ett bra sätt?</c:v>
                </c:pt>
                <c:pt idx="1">
                  <c:v>Brukar du kunna påverka vid vilka tider personalen kommer?</c:v>
                </c:pt>
                <c:pt idx="2">
                  <c:v>Brukar personalen ta hänsyn till dina åsikter och önskemål om hur hjälpen ska utföras?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94</c:v>
                </c:pt>
                <c:pt idx="1">
                  <c:v>51</c:v>
                </c:pt>
                <c:pt idx="2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27-472C-A0B5-A270C518DC6F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personalen bemöta dig på ett bra sätt?</c:v>
                </c:pt>
                <c:pt idx="1">
                  <c:v>Brukar du kunna påverka vid vilka tider personalen kommer?</c:v>
                </c:pt>
                <c:pt idx="2">
                  <c:v>Brukar personalen ta hänsyn till dina åsikter och önskemål om hur hjälpen ska utföras?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94</c:v>
                </c:pt>
                <c:pt idx="1">
                  <c:v>48</c:v>
                </c:pt>
                <c:pt idx="2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27-472C-A0B5-A270C518DC6F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personalen bemöta dig på ett bra sätt?</c:v>
                </c:pt>
                <c:pt idx="1">
                  <c:v>Brukar du kunna påverka vid vilka tider personalen kommer?</c:v>
                </c:pt>
                <c:pt idx="2">
                  <c:v>Brukar personalen ta hänsyn till dina åsikter och önskemål om hur hjälpen ska utföras?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96</c:v>
                </c:pt>
                <c:pt idx="1">
                  <c:v>53</c:v>
                </c:pt>
                <c:pt idx="2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527-472C-A0B5-A270C518DC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7699968"/>
        <c:axId val="147707776"/>
      </c:barChart>
      <c:catAx>
        <c:axId val="14769996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47707776"/>
        <c:crosses val="autoZero"/>
        <c:auto val="1"/>
        <c:lblAlgn val="ctr"/>
        <c:lblOffset val="100"/>
        <c:noMultiLvlLbl val="0"/>
      </c:catAx>
      <c:valAx>
        <c:axId val="147707776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626164301713849"/>
              <c:y val="0.89145542629762953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4769996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 b="0"/>
      </a:pPr>
      <a:endParaRPr lang="sv-SE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679152280954619"/>
          <c:y val="4.4743157221241704E-2"/>
          <c:w val="0.5207087846823421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HTJ Sommarlyckan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84</c:v>
                </c:pt>
                <c:pt idx="1">
                  <c:v>91</c:v>
                </c:pt>
                <c:pt idx="2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B0-4B63-9E1C-EA131FD888C7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79</c:v>
                </c:pt>
                <c:pt idx="1">
                  <c:v>86</c:v>
                </c:pt>
                <c:pt idx="2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B0-4B63-9E1C-EA131FD888C7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71</c:v>
                </c:pt>
                <c:pt idx="1">
                  <c:v>84</c:v>
                </c:pt>
                <c:pt idx="2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B0-4B63-9E1C-EA131FD888C7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75</c:v>
                </c:pt>
                <c:pt idx="1">
                  <c:v>88</c:v>
                </c:pt>
                <c:pt idx="2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AB0-4B63-9E1C-EA131FD888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8249472"/>
        <c:axId val="198279936"/>
      </c:barChart>
      <c:catAx>
        <c:axId val="198249472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98279936"/>
        <c:crosses val="autoZero"/>
        <c:auto val="1"/>
        <c:lblAlgn val="ctr"/>
        <c:lblOffset val="100"/>
        <c:noMultiLvlLbl val="0"/>
      </c:catAx>
      <c:valAx>
        <c:axId val="19827993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441208417135641"/>
              <c:y val="0.8879368224930475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98249472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0.02247</cdr:x>
      <cdr:y>0.5978</cdr:y>
    </cdr:from>
    <cdr:to>
      <cdr:x>0.45109</cdr:x>
      <cdr:y>0.79197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55857" y="2274180"/>
          <a:ext cx="2972996" cy="7386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sv-SE" sz="1050" dirty="0"/>
            <a:t>Vet du vart du ska vända dig om du vill framföra synpunkter eller klagomål på hemtjänsten?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0.02247</cdr:x>
      <cdr:y>0.07521</cdr:y>
    </cdr:from>
    <cdr:to>
      <cdr:x>0.44794</cdr:x>
      <cdr:y>0.2269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5857" y="286118"/>
          <a:ext cx="2951147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handläggarens beslut anpassat efter dina behov?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0.02327</cdr:x>
      <cdr:y>0.33199</cdr:y>
    </cdr:from>
    <cdr:to>
      <cdr:x>0.44735</cdr:x>
      <cdr:y>0.56863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61406" y="1262973"/>
          <a:ext cx="2941506" cy="90024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Fick du välja utförare av hemtjänsten? Med utförare menar vi kommunal hemtjänst eller olika företag och organisationer.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0.0268</cdr:x>
      <cdr:y>0.24551</cdr:y>
    </cdr:from>
    <cdr:to>
      <cdr:x>0.4279</cdr:x>
      <cdr:y>0.39686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85636" y="936092"/>
          <a:ext cx="2778652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komma på avtalad </a:t>
          </a:r>
        </a:p>
        <a:p xmlns:a="http://schemas.openxmlformats.org/drawingml/2006/main">
          <a:r>
            <a:rPr lang="sv-SE" sz="1050" dirty="0"/>
            <a:t>tid?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0.02559</cdr:x>
      <cdr:y>0.44651</cdr:y>
    </cdr:from>
    <cdr:to>
      <cdr:x>0.43028</cdr:x>
      <cdr:y>0.59786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77299" y="1702498"/>
          <a:ext cx="2803522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ha tillräckligt med tid </a:t>
          </a:r>
        </a:p>
        <a:p xmlns:a="http://schemas.openxmlformats.org/drawingml/2006/main">
          <a:r>
            <a:rPr lang="sv-SE" sz="1050" dirty="0"/>
            <a:t>för att kunna utföra sitt arbete hos dig?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0.02374</cdr:x>
      <cdr:y>0.64588</cdr:y>
    </cdr:from>
    <cdr:to>
      <cdr:x>0.42771</cdr:x>
      <cdr:y>0.88199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64461" y="2462653"/>
          <a:ext cx="2798534" cy="90025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meddela dig i förväg om tillfälliga förändringar? T.ex. byte av tid/dag, förseningar, personaländringar etc. 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0.02479</cdr:x>
      <cdr:y>0.05483</cdr:y>
    </cdr:from>
    <cdr:to>
      <cdr:x>0.42523</cdr:x>
      <cdr:y>0.20618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71735" y="209066"/>
          <a:ext cx="2774080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Hur tycker du personalen utför sina arbetsuppgifter?</a:t>
          </a:r>
        </a:p>
        <a:p xmlns:a="http://schemas.openxmlformats.org/drawingml/2006/main">
          <a:r>
            <a:rPr lang="sv-SE" sz="1000" i="1" dirty="0"/>
            <a:t>Mycket bra / Ganska bra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0.01629</cdr:x>
      <cdr:y>0.3372</cdr:y>
    </cdr:from>
    <cdr:to>
      <cdr:x>0.44398</cdr:x>
      <cdr:y>0.48535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12710" y="1313873"/>
          <a:ext cx="2959167" cy="57725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sv-SE" sz="1050" dirty="0"/>
            <a:t>Brukar du kunna påverka vid vilka tider personalen kommer?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0.02226</cdr:x>
      <cdr:y>0.05584</cdr:y>
    </cdr:from>
    <cdr:to>
      <cdr:x>0.44935</cdr:x>
      <cdr:y>0.24957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4049" y="217592"/>
          <a:ext cx="2955016" cy="75485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ta hänsyn till dina </a:t>
          </a:r>
        </a:p>
        <a:p xmlns:a="http://schemas.openxmlformats.org/drawingml/2006/main">
          <a:r>
            <a:rPr lang="sv-SE" sz="1050" dirty="0"/>
            <a:t>åsikter och önskemål om hur hjälpen </a:t>
          </a:r>
        </a:p>
        <a:p xmlns:a="http://schemas.openxmlformats.org/drawingml/2006/main">
          <a:r>
            <a:rPr lang="sv-SE" sz="1050" dirty="0"/>
            <a:t>skall utföras?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0.01771</cdr:x>
      <cdr:y>0.59493</cdr:y>
    </cdr:from>
    <cdr:to>
      <cdr:x>0.4454</cdr:x>
      <cdr:y>0.74426</cdr:y>
    </cdr:to>
    <cdr:sp macro="" textlink="">
      <cdr:nvSpPr>
        <cdr:cNvPr id="6" name="textruta 1">
          <a:extLst xmlns:a="http://schemas.openxmlformats.org/drawingml/2006/main">
            <a:ext uri="{FF2B5EF4-FFF2-40B4-BE49-F238E27FC236}">
              <a16:creationId xmlns:a16="http://schemas.microsoft.com/office/drawing/2014/main" id="{0D478407-6D6A-4DA6-9BEB-AF1192909EAD}"/>
            </a:ext>
          </a:extLst>
        </cdr:cNvPr>
        <cdr:cNvSpPr txBox="1"/>
      </cdr:nvSpPr>
      <cdr:spPr>
        <a:xfrm xmlns:a="http://schemas.openxmlformats.org/drawingml/2006/main">
          <a:off x="122535" y="2318113"/>
          <a:ext cx="2959167" cy="5818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50" dirty="0"/>
            <a:t>Brukar personalen bemöta dig på ett bra sätt?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0.02231</cdr:x>
      <cdr:y>0.34258</cdr:y>
    </cdr:from>
    <cdr:to>
      <cdr:x>0.42895</cdr:x>
      <cdr:y>0.53631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54542" y="1306225"/>
          <a:ext cx="2816800" cy="73866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Känner du förtroende för personalen </a:t>
          </a:r>
        </a:p>
        <a:p xmlns:a="http://schemas.openxmlformats.org/drawingml/2006/main">
          <a:r>
            <a:rPr lang="sv-SE" sz="1050" dirty="0"/>
            <a:t>som kommer hem till dig?</a:t>
          </a:r>
        </a:p>
        <a:p xmlns:a="http://schemas.openxmlformats.org/drawingml/2006/main">
          <a:r>
            <a:rPr lang="sv-SE" sz="1000" i="1" dirty="0"/>
            <a:t>Ja, för alla i personalen / Ja, för flertalet i personalen</a:t>
          </a:r>
        </a:p>
      </cdr:txBody>
    </cdr:sp>
  </cdr:relSizeAnchor>
  <cdr:relSizeAnchor xmlns:cdr="http://schemas.openxmlformats.org/drawingml/2006/chartDrawing">
    <cdr:from>
      <cdr:x>0.01731</cdr:x>
      <cdr:y>0.08965</cdr:y>
    </cdr:from>
    <cdr:to>
      <cdr:x>0.42428</cdr:x>
      <cdr:y>0.241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19902" y="341822"/>
          <a:ext cx="2819086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Hur tryggt eller otryggt känns det att bo hemma med stöd från hemtjänsten?</a:t>
          </a:r>
        </a:p>
        <a:p xmlns:a="http://schemas.openxmlformats.org/drawingml/2006/main">
          <a:r>
            <a:rPr lang="sv-SE" sz="1000" i="1" dirty="0"/>
            <a:t>Mycket tryggt / Ganska tryggt</a:t>
          </a:r>
        </a:p>
      </cdr:txBody>
    </cdr:sp>
  </cdr:relSizeAnchor>
  <cdr:relSizeAnchor xmlns:cdr="http://schemas.openxmlformats.org/drawingml/2006/chartDrawing">
    <cdr:from>
      <cdr:x>0.02067</cdr:x>
      <cdr:y>0.60429</cdr:y>
    </cdr:from>
    <cdr:to>
      <cdr:x>0.42053</cdr:x>
      <cdr:y>0.75564</cdr:y>
    </cdr:to>
    <cdr:sp macro="" textlink="">
      <cdr:nvSpPr>
        <cdr:cNvPr id="6" name="textruta 1"/>
        <cdr:cNvSpPr txBox="1"/>
      </cdr:nvSpPr>
      <cdr:spPr>
        <a:xfrm xmlns:a="http://schemas.openxmlformats.org/drawingml/2006/main">
          <a:off x="143181" y="2304075"/>
          <a:ext cx="2769835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50" dirty="0"/>
            <a:t>Hur lätt eller svårt är det att få kontakt </a:t>
          </a:r>
        </a:p>
        <a:p xmlns:a="http://schemas.openxmlformats.org/drawingml/2006/main">
          <a:r>
            <a:rPr lang="sv-SE" sz="1050" dirty="0"/>
            <a:t>med hemtjänstpersonalen vid behov?</a:t>
          </a:r>
        </a:p>
        <a:p xmlns:a="http://schemas.openxmlformats.org/drawingml/2006/main">
          <a:r>
            <a:rPr lang="sv-SE" sz="1000" i="1" dirty="0"/>
            <a:t>Mycket lätt / Ganska lätt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0.02063</cdr:x>
      <cdr:y>0.37501</cdr:y>
    </cdr:from>
    <cdr:to>
      <cdr:x>0.41593</cdr:x>
      <cdr:y>0.56874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42835" y="1327930"/>
          <a:ext cx="2736502" cy="6860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Hur nöjd eller missnöjd är du</a:t>
          </a:r>
        </a:p>
        <a:p xmlns:a="http://schemas.openxmlformats.org/drawingml/2006/main">
          <a:r>
            <a:rPr lang="sv-SE" sz="1050" dirty="0"/>
            <a:t>sammantaget med den hemtjänst </a:t>
          </a:r>
        </a:p>
        <a:p xmlns:a="http://schemas.openxmlformats.org/drawingml/2006/main">
          <a:r>
            <a:rPr lang="sv-SE" sz="1050" dirty="0"/>
            <a:t>du har? </a:t>
          </a:r>
        </a:p>
        <a:p xmlns:a="http://schemas.openxmlformats.org/drawingml/2006/main">
          <a:r>
            <a:rPr lang="sv-SE" sz="1000" i="1" dirty="0"/>
            <a:t>Mycket nöjd / Ganska nöjd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869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r">
              <a:defRPr sz="1300"/>
            </a:lvl1pPr>
          </a:lstStyle>
          <a:p>
            <a:fld id="{EE4E35D8-A431-48E7-8AEB-D32A58D60D18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869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r">
              <a:defRPr sz="1300"/>
            </a:lvl1pPr>
          </a:lstStyle>
          <a:p>
            <a:fld id="{3B7895A1-36BB-4A5A-A2AF-EE41160F732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685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r">
              <a:defRPr sz="1200"/>
            </a:lvl1pPr>
          </a:lstStyle>
          <a:p>
            <a:fld id="{00F28322-9E50-4BFC-ADA5-24FE44B8EB92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5" tIns="47783" rIns="95565" bIns="47783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5565" tIns="47783" rIns="95565" bIns="47783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r">
              <a:defRPr sz="1200"/>
            </a:lvl1pPr>
          </a:lstStyle>
          <a:p>
            <a:fld id="{D4045FB0-5EAC-49C2-A7A1-C763FDD8135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237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1421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373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4173579"/>
            <a:ext cx="9147600" cy="2684421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4421">
                <a:moveTo>
                  <a:pt x="1" y="2337683"/>
                </a:moveTo>
                <a:lnTo>
                  <a:pt x="9131698" y="0"/>
                </a:lnTo>
                <a:cubicBezTo>
                  <a:pt x="9136999" y="894807"/>
                  <a:pt x="9142299" y="1789614"/>
                  <a:pt x="9147600" y="2684421"/>
                </a:cubicBezTo>
                <a:lnTo>
                  <a:pt x="0" y="2684421"/>
                </a:lnTo>
                <a:cubicBezTo>
                  <a:pt x="0" y="2568842"/>
                  <a:pt x="1" y="2453262"/>
                  <a:pt x="1" y="2337683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2059055"/>
            <a:ext cx="7772400" cy="1104900"/>
          </a:xfrm>
        </p:spPr>
        <p:txBody>
          <a:bodyPr/>
          <a:lstStyle>
            <a:lvl1pPr>
              <a:defRPr sz="2600">
                <a:solidFill>
                  <a:srgbClr val="E983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232375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17590" y="5380362"/>
            <a:ext cx="1152128" cy="267235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801688" y="4475023"/>
            <a:ext cx="5858544" cy="72231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285750" indent="0">
              <a:buNone/>
              <a:defRPr sz="1400">
                <a:solidFill>
                  <a:schemeClr val="bg2"/>
                </a:solidFill>
              </a:defRPr>
            </a:lvl2pPr>
            <a:lvl3pPr marL="539750" indent="0">
              <a:buNone/>
              <a:defRPr sz="1400">
                <a:solidFill>
                  <a:schemeClr val="bg2"/>
                </a:solidFill>
              </a:defRPr>
            </a:lvl3pPr>
            <a:lvl4pPr marL="723900" indent="0">
              <a:buNone/>
              <a:defRPr sz="1400">
                <a:solidFill>
                  <a:schemeClr val="bg2"/>
                </a:solidFill>
              </a:defRPr>
            </a:lvl4pPr>
            <a:lvl5pPr marL="9271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4" y="800439"/>
            <a:ext cx="2592000" cy="5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3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537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801688" y="2127600"/>
            <a:ext cx="3299791" cy="3441117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9016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ruta 5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265631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801688" y="2074072"/>
            <a:ext cx="68326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9715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2066925"/>
            <a:ext cx="91440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92280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3410272" cy="371295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7600"/>
            <a:ext cx="4818491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630239" y="5221275"/>
            <a:ext cx="3422236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19816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0" y="2127600"/>
            <a:ext cx="409420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410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210588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755418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51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1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3339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30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222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menin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11405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02684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4"/>
            <a:ext cx="9147600" cy="47928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353267"/>
            <a:ext cx="6959600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D3BF96"/>
                </a:solidFill>
              </a:defRPr>
            </a:lvl1pPr>
            <a:lvl2pPr>
              <a:defRPr sz="2600">
                <a:solidFill>
                  <a:srgbClr val="D3BF96"/>
                </a:solidFill>
              </a:defRPr>
            </a:lvl2pPr>
            <a:lvl3pPr>
              <a:defRPr sz="1900">
                <a:solidFill>
                  <a:srgbClr val="D3BF96"/>
                </a:solidFill>
              </a:defRPr>
            </a:lvl3pPr>
            <a:lvl4pPr>
              <a:defRPr sz="1600">
                <a:solidFill>
                  <a:srgbClr val="D3BF96"/>
                </a:solidFill>
              </a:defRPr>
            </a:lvl4pPr>
            <a:lvl5pPr>
              <a:defRPr sz="1400">
                <a:solidFill>
                  <a:srgbClr val="D3BF96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41411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355976" y="2060206"/>
            <a:ext cx="340531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>
          <a:xfrm>
            <a:off x="0" y="2113906"/>
            <a:ext cx="4067175" cy="3455988"/>
          </a:xfrm>
          <a:solidFill>
            <a:schemeClr val="accent4"/>
          </a:solidFill>
          <a:ln>
            <a:noFill/>
          </a:ln>
        </p:spPr>
        <p:txBody>
          <a:bodyPr lIns="180000" tIns="180000" rIns="180000" bIns="180000" anchor="ctr" anchorCtr="1"/>
          <a:lstStyle>
            <a:lvl1pPr marL="0" indent="0" algn="ctr">
              <a:buNone/>
              <a:defRPr sz="3000" b="0" i="1">
                <a:solidFill>
                  <a:srgbClr val="D3BF96"/>
                </a:solidFill>
              </a:defRPr>
            </a:lvl1pPr>
            <a:lvl2pPr>
              <a:defRPr sz="3000" b="0" i="1">
                <a:solidFill>
                  <a:srgbClr val="E6C99B"/>
                </a:solidFill>
              </a:defRPr>
            </a:lvl2pPr>
            <a:lvl3pPr>
              <a:defRPr sz="3000" b="0" i="1">
                <a:solidFill>
                  <a:srgbClr val="E6C99B"/>
                </a:solidFill>
              </a:defRPr>
            </a:lvl3pPr>
            <a:lvl4pPr>
              <a:defRPr sz="3000" b="0" i="1">
                <a:solidFill>
                  <a:srgbClr val="E6C99B"/>
                </a:solidFill>
              </a:defRPr>
            </a:lvl4pPr>
            <a:lvl5pPr>
              <a:defRPr sz="3000" b="0" i="1">
                <a:solidFill>
                  <a:srgbClr val="E6C99B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ruta 8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1" name="textruta 10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06351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69"/>
            <a:ext cx="341027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8871"/>
            <a:ext cx="3299791" cy="30956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3723" y="5299364"/>
            <a:ext cx="3312220" cy="4714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8768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296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1688" y="2057400"/>
            <a:ext cx="6951364" cy="36951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408988" y="6295894"/>
            <a:ext cx="432544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4"/>
                </a:solidFill>
              </a:defRPr>
            </a:lvl1pPr>
          </a:lstStyle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06430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99" r:id="rId3"/>
    <p:sldLayoutId id="2147483650" r:id="rId4"/>
    <p:sldLayoutId id="2147483665" r:id="rId5"/>
    <p:sldLayoutId id="2147483661" r:id="rId6"/>
    <p:sldLayoutId id="2147483662" r:id="rId7"/>
    <p:sldLayoutId id="2147483663" r:id="rId8"/>
    <p:sldLayoutId id="2147483664" r:id="rId9"/>
    <p:sldLayoutId id="2147483670" r:id="rId10"/>
    <p:sldLayoutId id="2147483654" r:id="rId11"/>
    <p:sldLayoutId id="2147483666" r:id="rId12"/>
    <p:sldLayoutId id="2147483669" r:id="rId13"/>
    <p:sldLayoutId id="2147483667" r:id="rId14"/>
    <p:sldLayoutId id="2147483668" r:id="rId15"/>
    <p:sldLayoutId id="2147483655" r:id="rId16"/>
    <p:sldLayoutId id="2147483698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3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spcBef>
          <a:spcPts val="1900"/>
        </a:spcBef>
        <a:spcAft>
          <a:spcPts val="800"/>
        </a:spcAft>
        <a:buSzPct val="115000"/>
        <a:buFont typeface="Century Gothic" pitchFamily="34" charset="0"/>
        <a:buChar char="•"/>
        <a:defRPr sz="1900" b="1" kern="1200">
          <a:solidFill>
            <a:schemeClr val="accent4"/>
          </a:solidFill>
          <a:latin typeface="+mn-lt"/>
          <a:ea typeface="+mn-ea"/>
          <a:cs typeface="+mn-cs"/>
        </a:defRPr>
      </a:lvl1pPr>
      <a:lvl2pPr marL="520700" indent="-2349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900" b="0" kern="1200">
          <a:solidFill>
            <a:schemeClr val="accent4"/>
          </a:solidFill>
          <a:latin typeface="+mn-lt"/>
          <a:ea typeface="+mn-ea"/>
          <a:cs typeface="+mn-cs"/>
        </a:defRPr>
      </a:lvl2pPr>
      <a:lvl3pPr marL="711200" indent="-1714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600" b="0" kern="1200">
          <a:solidFill>
            <a:schemeClr val="accent4"/>
          </a:solidFill>
          <a:latin typeface="+mn-lt"/>
          <a:ea typeface="+mn-ea"/>
          <a:cs typeface="+mn-cs"/>
        </a:defRPr>
      </a:lvl3pPr>
      <a:lvl4pPr marL="920750" indent="-1968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400" b="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073150" indent="-1460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200" b="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ialstyrelsen.se/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810466"/>
          </a:xfrm>
        </p:spPr>
        <p:txBody>
          <a:bodyPr>
            <a:normAutofit/>
          </a:bodyPr>
          <a:lstStyle/>
          <a:p>
            <a:r>
              <a:rPr lang="sv-SE"/>
              <a:t>Resultat för Kristianstad_HTJ Sommarlyckan (minst 7 svarande)</a:t>
            </a:r>
            <a:endParaRPr lang="sv-SE" dirty="0"/>
          </a:p>
          <a:p>
            <a:r>
              <a:rPr lang="sv-SE" dirty="0"/>
              <a:t>Hemtjänst</a:t>
            </a:r>
          </a:p>
        </p:txBody>
      </p:sp>
      <p:pic>
        <p:nvPicPr>
          <p:cNvPr id="5" name="Platshållare för bild 4" descr="En bild som visar utomhus, väg, person, promenerar&#10;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4" b="48750"/>
          <a:stretch/>
        </p:blipFill>
        <p:spPr>
          <a:xfrm>
            <a:off x="0" y="4173579"/>
            <a:ext cx="9147600" cy="2684421"/>
          </a:xfrm>
        </p:spPr>
      </p:pic>
      <p:sp>
        <p:nvSpPr>
          <p:cNvPr id="7" name="Rubrik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Vad tycker de äldre om äldreomsorgen? 2023</a:t>
            </a:r>
            <a:br>
              <a:rPr lang="sv-SE" dirty="0"/>
            </a:b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48606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 descr="En bild som visar person, personer, kvinna, bord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 descr="En bild som visar person, personer, kvinna, b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Några av verksamhetens/områdets resultat jämfört med kommunen, länet och riket</a:t>
            </a: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7442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11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8" name="D10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87312657"/>
              </p:ext>
            </p:extLst>
          </p:nvPr>
        </p:nvGraphicFramePr>
        <p:xfrm>
          <a:off x="801688" y="1992701"/>
          <a:ext cx="6936206" cy="3804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686594"/>
            <a:ext cx="6934051" cy="1296144"/>
          </a:xfrm>
        </p:spPr>
        <p:txBody>
          <a:bodyPr/>
          <a:lstStyle/>
          <a:p>
            <a:r>
              <a:rPr lang="sv-SE" dirty="0"/>
              <a:t>Kontakter med kommunen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Ja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</a:t>
            </a:r>
            <a:r>
              <a:rPr lang="sv-SE" sz="1600" b="0" i="1" dirty="0">
                <a:solidFill>
                  <a:srgbClr val="002B45"/>
                </a:solidFill>
              </a:rPr>
              <a:t>erksamheten/området jämfört med kommunen,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2B45"/>
                </a:solidFill>
              </a:rPr>
              <a:t>länet och riket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84884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12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7" name="D12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85310568"/>
              </p:ext>
            </p:extLst>
          </p:nvPr>
        </p:nvGraphicFramePr>
        <p:xfrm>
          <a:off x="801688" y="1984075"/>
          <a:ext cx="6927580" cy="3812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Hjälpens utförande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bra eller Ganska bra och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</a:t>
            </a:r>
            <a:r>
              <a:rPr lang="sv-SE" sz="1600" b="0" i="1" dirty="0">
                <a:solidFill>
                  <a:srgbClr val="002B45"/>
                </a:solidFill>
              </a:rPr>
              <a:t>erksamheten/området jämfört med kommunen,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2B45"/>
                </a:solidFill>
              </a:rPr>
              <a:t>länet och riket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44025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13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7" name="D11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93366881"/>
              </p:ext>
            </p:extLst>
          </p:nvPr>
        </p:nvGraphicFramePr>
        <p:xfrm>
          <a:off x="803843" y="2008094"/>
          <a:ext cx="6918954" cy="3896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762000"/>
            <a:ext cx="7698711" cy="1317812"/>
          </a:xfrm>
        </p:spPr>
        <p:txBody>
          <a:bodyPr/>
          <a:lstStyle/>
          <a:p>
            <a:r>
              <a:rPr lang="sv-SE" dirty="0"/>
              <a:t>Bemötande och inflytande</a:t>
            </a:r>
            <a:br>
              <a:rPr lang="sv-SE" dirty="0"/>
            </a:br>
            <a:r>
              <a:rPr lang="sv-SE" sz="1600" b="0" i="1" dirty="0">
                <a:solidFill>
                  <a:srgbClr val="000000"/>
                </a:solidFill>
              </a:rPr>
              <a:t>Positiva svar = Ja, alltid eller Oftast 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</a:t>
            </a:r>
            <a:r>
              <a:rPr lang="sv-SE" sz="1600" b="0" i="1" dirty="0">
                <a:solidFill>
                  <a:srgbClr val="002B45"/>
                </a:solidFill>
              </a:rPr>
              <a:t>erksamheten/området jämfört med kommunen,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2B45"/>
                </a:solidFill>
              </a:rPr>
              <a:t>länet och riket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07315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14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17" name="D14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20700526"/>
              </p:ext>
            </p:extLst>
          </p:nvPr>
        </p:nvGraphicFramePr>
        <p:xfrm>
          <a:off x="810883" y="2357718"/>
          <a:ext cx="6927012" cy="3591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10883" y="367552"/>
            <a:ext cx="6944560" cy="1990165"/>
          </a:xfrm>
        </p:spPr>
        <p:txBody>
          <a:bodyPr/>
          <a:lstStyle/>
          <a:p>
            <a:r>
              <a:rPr lang="sv-SE" dirty="0"/>
              <a:t>Trygghet, förtroende och tillgänglighet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tryggt/lätt eller Ganska tryggt/lätt och Ja, för alla eller Ja, för flertalet 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</a:t>
            </a:r>
            <a:r>
              <a:rPr lang="sv-SE" sz="1600" b="0" i="1" dirty="0">
                <a:solidFill>
                  <a:srgbClr val="002B45"/>
                </a:solidFill>
              </a:rPr>
              <a:t>erksamheten/området jämfört med kommunen,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2B45"/>
                </a:solidFill>
              </a:rPr>
              <a:t>länet och riket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5202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15</a:t>
            </a:fld>
            <a:endParaRPr lang="sv-SE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7" name="D16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11355567"/>
              </p:ext>
            </p:extLst>
          </p:nvPr>
        </p:nvGraphicFramePr>
        <p:xfrm>
          <a:off x="823925" y="2375647"/>
          <a:ext cx="6922596" cy="3541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591672"/>
            <a:ext cx="7516231" cy="1783976"/>
          </a:xfrm>
        </p:spPr>
        <p:txBody>
          <a:bodyPr/>
          <a:lstStyle/>
          <a:p>
            <a:r>
              <a:rPr lang="sv-SE" dirty="0"/>
              <a:t>Hemtjänsten i sin helhet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nöjd eller Ganska nöjd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</a:t>
            </a:r>
            <a:r>
              <a:rPr lang="sv-SE" sz="1600" b="0" i="1" dirty="0">
                <a:solidFill>
                  <a:srgbClr val="002B45"/>
                </a:solidFill>
              </a:rPr>
              <a:t>erksamheten/området jämfört med kommunen,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2B45"/>
                </a:solidFill>
              </a:rPr>
              <a:t>länet och riket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72389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bild 4" descr="En bild som visar byggnad, utomhus, stad, gata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 b="51242"/>
          <a:stretch/>
        </p:blipFill>
        <p:spPr/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Om undersökningen</a:t>
            </a:r>
          </a:p>
        </p:txBody>
      </p:sp>
    </p:spTree>
    <p:extLst>
      <p:ext uri="{BB962C8B-B14F-4D97-AF65-F5344CB8AC3E}">
        <p14:creationId xmlns:p14="http://schemas.microsoft.com/office/powerpoint/2010/main" val="2396779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17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792941"/>
            <a:ext cx="7341648" cy="3974659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Syftet med undersökningen är att kartlägga de äldres uppfattning om sin äldreomsorg. Resultaten används för jämförelser och som underlag för utveckling och förbättring av omsorgen om de äldre. 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>
                <a:solidFill>
                  <a:srgbClr val="002B45"/>
                </a:solidFill>
              </a:rPr>
              <a:t>Personer, 65 år och äldre, som den 31 december 2022 hade hemtjänst eller bodde </a:t>
            </a:r>
            <a:r>
              <a:rPr lang="sv-SE" sz="1800" b="0">
                <a:solidFill>
                  <a:srgbClr val="002B45"/>
                </a:solidFill>
              </a:rPr>
              <a:t>på ett särskilt </a:t>
            </a:r>
            <a:r>
              <a:rPr lang="sv-SE" sz="1800" b="0" dirty="0">
                <a:solidFill>
                  <a:srgbClr val="002B45"/>
                </a:solidFill>
              </a:rPr>
              <a:t>boende för äldre har fått möjlighet att besvara en enkät. </a:t>
            </a:r>
            <a:br>
              <a:rPr lang="sv-SE" sz="1800" b="0" dirty="0">
                <a:solidFill>
                  <a:srgbClr val="002B45"/>
                </a:solidFill>
              </a:rPr>
            </a:br>
            <a:br>
              <a:rPr lang="sv-SE" sz="1800" b="0" dirty="0">
                <a:solidFill>
                  <a:srgbClr val="002B45"/>
                </a:solidFill>
              </a:rPr>
            </a:br>
            <a:r>
              <a:rPr lang="sv-SE" sz="1800" b="0" dirty="0">
                <a:solidFill>
                  <a:srgbClr val="002B45"/>
                </a:solidFill>
              </a:rPr>
              <a:t>Personer som enbart hade hemtjänstinsatser i form av matdistribution och/eller trygghetslarm eller som enbart hade beslut om korttidsboende ingick inte i undersökningen.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>
          <a:xfrm>
            <a:off x="2544647" y="6295894"/>
            <a:ext cx="4054705" cy="267235"/>
          </a:xfrm>
        </p:spPr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944982"/>
          </a:xfrm>
        </p:spPr>
        <p:txBody>
          <a:bodyPr/>
          <a:lstStyle/>
          <a:p>
            <a:r>
              <a:rPr lang="sv-SE" sz="2800" dirty="0"/>
              <a:t>Om undersökningen ”Vad tycker de äldre om äldreomsorgen?” 2023</a:t>
            </a:r>
          </a:p>
        </p:txBody>
      </p:sp>
    </p:spTree>
    <p:extLst>
      <p:ext uri="{BB962C8B-B14F-4D97-AF65-F5344CB8AC3E}">
        <p14:creationId xmlns:p14="http://schemas.microsoft.com/office/powerpoint/2010/main" val="1933467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792163" y="1739152"/>
            <a:ext cx="6959600" cy="3756213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Undersökningen genomfördes från mitten av mars och sista svarsdag var den 26 maj 2023.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Socialstyrelsen ansvarar för redovisningen av data och de analyser som finns i rapporter och presentationsmaterial. Institutet för kvalitetsindikatorer AB har genomfört datainsamlingen på uppdrag av Socialstyrelsen.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>
                <a:solidFill>
                  <a:srgbClr val="002B45"/>
                </a:solidFill>
              </a:rPr>
              <a:t>På </a:t>
            </a:r>
            <a:r>
              <a:rPr lang="sv-SE" sz="1800" b="0" dirty="0">
                <a:solidFill>
                  <a:srgbClr val="002B4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www.socialstyrelsen.se</a:t>
            </a:r>
            <a:r>
              <a:rPr lang="sv-SE" sz="1800" b="0" dirty="0">
                <a:solidFill>
                  <a:srgbClr val="002B45"/>
                </a:solidFill>
              </a:rPr>
              <a:t> finns mer att läsa om de nationella resultaten. Resultat finns också redovisade, i Excelfiler samt i ett webbverktyg, per län och stadsdel/kommun samt för verksamheter med minst 7 svarande.</a:t>
            </a:r>
          </a:p>
          <a:p>
            <a:pPr>
              <a:buNone/>
            </a:pPr>
            <a:endParaRPr lang="sv-SE" dirty="0"/>
          </a:p>
        </p:txBody>
      </p:sp>
      <p:sp>
        <p:nvSpPr>
          <p:cNvPr id="7" name="Rubrik 3">
            <a:extLst>
              <a:ext uri="{FF2B5EF4-FFF2-40B4-BE49-F238E27FC236}">
                <a16:creationId xmlns:a16="http://schemas.microsoft.com/office/drawing/2014/main" id="{5DA34A92-CB56-4F63-AD0E-C62AAC485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627797"/>
            <a:ext cx="6963281" cy="982638"/>
          </a:xfrm>
        </p:spPr>
        <p:txBody>
          <a:bodyPr/>
          <a:lstStyle/>
          <a:p>
            <a:r>
              <a:rPr lang="sv-SE" sz="2800" dirty="0"/>
              <a:t>Mer om undersökningen ”Vad tycker de äldre om äldreomsorgen?” 2023</a:t>
            </a:r>
          </a:p>
        </p:txBody>
      </p:sp>
    </p:spTree>
    <p:extLst>
      <p:ext uri="{BB962C8B-B14F-4D97-AF65-F5344CB8AC3E}">
        <p14:creationId xmlns:p14="http://schemas.microsoft.com/office/powerpoint/2010/main" val="3127341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1296537" y="4877221"/>
            <a:ext cx="72854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600" b="1" dirty="0">
                <a:solidFill>
                  <a:schemeClr val="accent4"/>
                </a:solidFill>
              </a:rPr>
              <a:t>Mer information finns</a:t>
            </a:r>
            <a:r>
              <a:rPr lang="sv-SE" sz="2600" b="1" baseline="0" dirty="0">
                <a:solidFill>
                  <a:schemeClr val="accent4"/>
                </a:solidFill>
              </a:rPr>
              <a:t> på:</a:t>
            </a:r>
          </a:p>
          <a:p>
            <a:pPr algn="r"/>
            <a:r>
              <a:rPr lang="sv-SE" sz="2600" b="1" dirty="0">
                <a:solidFill>
                  <a:schemeClr val="accent4"/>
                </a:solidFill>
              </a:rPr>
              <a:t>www.socialstyrelsen.se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2E7DAAD-3D7B-420D-91E3-33EC5504041A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v-SE" dirty="0"/>
              <a:t>Slutsida</a:t>
            </a:r>
          </a:p>
        </p:txBody>
      </p:sp>
    </p:spTree>
    <p:extLst>
      <p:ext uri="{BB962C8B-B14F-4D97-AF65-F5344CB8AC3E}">
        <p14:creationId xmlns:p14="http://schemas.microsoft.com/office/powerpoint/2010/main" val="2651388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219200"/>
            <a:ext cx="7415212" cy="4796118"/>
          </a:xfrm>
        </p:spPr>
        <p:txBody>
          <a:bodyPr/>
          <a:lstStyle/>
          <a:p>
            <a:pPr lvl="0"/>
            <a:r>
              <a:rPr lang="sv-SE" sz="1900" b="0" dirty="0"/>
              <a:t>Resultaten från undersökningen presenteras totalt för verksamheten/området och med jämförelser för kommunen, länet och riket. Resultaten kan också jämföras mellan olika frågor inom den egna verksamheten/området men jämförelser med andra verksamheter bör ske med försiktighet mot bakgrund av ett litet antal svarande. 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>
                <a:solidFill>
                  <a:srgbClr val="002B45"/>
                </a:solidFill>
              </a:rPr>
              <a:t>Först visas några bakgrundsfrågor som beskriver deltagarna. </a:t>
            </a:r>
            <a:br>
              <a:rPr lang="sv-SE" sz="1900" b="0">
                <a:solidFill>
                  <a:srgbClr val="002B45"/>
                </a:solidFill>
              </a:rPr>
            </a:br>
            <a:r>
              <a:rPr lang="sv-SE" sz="1900" b="0">
                <a:solidFill>
                  <a:srgbClr val="002B45"/>
                </a:solidFill>
              </a:rPr>
              <a:t>I </a:t>
            </a:r>
            <a:r>
              <a:rPr lang="sv-SE" sz="1900" b="0" dirty="0">
                <a:solidFill>
                  <a:srgbClr val="002B45"/>
                </a:solidFill>
              </a:rPr>
              <a:t>resultatredovisningen visas först resultatet på frågan om den sammantagna nöjdheten. Därefter presenteras era resultat jämfört med er kommun, ert län och riket.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solidFill>
                  <a:srgbClr val="002B45"/>
                </a:solidFill>
              </a:rPr>
              <a:t>Enkäten och mer information om undersökningen finns på:</a:t>
            </a:r>
          </a:p>
          <a:p>
            <a:pPr lvl="0"/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dirty="0">
              <a:solidFill>
                <a:schemeClr val="tx1"/>
              </a:solidFill>
            </a:endParaRPr>
          </a:p>
          <a:p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546848"/>
            <a:ext cx="7893738" cy="466166"/>
          </a:xfrm>
        </p:spPr>
        <p:txBody>
          <a:bodyPr/>
          <a:lstStyle/>
          <a:p>
            <a:r>
              <a:rPr lang="sv-SE" spc="-30" dirty="0"/>
              <a:t>Resultaten för er verksamhet/område</a:t>
            </a:r>
          </a:p>
        </p:txBody>
      </p:sp>
    </p:spTree>
    <p:extLst>
      <p:ext uri="{BB962C8B-B14F-4D97-AF65-F5344CB8AC3E}">
        <p14:creationId xmlns:p14="http://schemas.microsoft.com/office/powerpoint/2010/main" val="27402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Information om årets deltagare</a:t>
            </a:r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12535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 spc="-30" dirty="0"/>
              <a:t>Hur många svarade?</a:t>
            </a:r>
          </a:p>
        </p:txBody>
      </p:sp>
      <p:sp>
        <p:nvSpPr>
          <p:cNvPr id="3" name="Platshållare för innehåll 3">
            <a:extLst>
              <a:ext uri="{FF2B5EF4-FFF2-40B4-BE49-F238E27FC236}">
                <a16:creationId xmlns:a16="http://schemas.microsoft.com/office/drawing/2014/main" id="{5B7432C6-4188-96DF-7C34-E5E6FE2A56AD}"/>
              </a:ext>
            </a:extLst>
          </p:cNvPr>
          <p:cNvSpPr txBox="1">
            <a:spLocks/>
          </p:cNvSpPr>
          <p:nvPr/>
        </p:nvSpPr>
        <p:spPr>
          <a:xfrm>
            <a:off x="801688" y="1583140"/>
            <a:ext cx="7086601" cy="40897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spcAft>
                <a:spcPts val="0"/>
              </a:spcAft>
              <a:buSzPct val="115000"/>
              <a:buFontTx/>
              <a:buNone/>
              <a:defRPr sz="2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Tx/>
              <a:buNone/>
              <a:defRPr sz="19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9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900" b="0"/>
              <a:t>Totalt svarade 83 150 personer på årets enkät för äldre med hemtjänst, vilket är 57,8% av de tillfrågade.</a:t>
            </a:r>
            <a:endParaRPr lang="sv-SE" sz="1900" b="0" dirty="0"/>
          </a:p>
          <a:p>
            <a:r>
              <a:rPr lang="sv-SE" sz="1900" b="0"/>
              <a:t>Andelen svarande för Kristianstad_HTJ Sommarlyckan var mellan 40 - 60%.</a:t>
            </a:r>
            <a:endParaRPr lang="sv-SE" sz="1900" b="0" dirty="0"/>
          </a:p>
          <a:p>
            <a:pPr lvl="1">
              <a:spcBef>
                <a:spcPts val="800"/>
              </a:spcBef>
              <a:spcAft>
                <a:spcPts val="0"/>
              </a:spcAft>
              <a:buSzPct val="115000"/>
            </a:pPr>
            <a:r>
              <a:rPr lang="sv-SE" dirty="0"/>
              <a:t>Deltagandet i </a:t>
            </a:r>
            <a:r>
              <a:rPr lang="sv-SE"/>
              <a:t>er </a:t>
            </a:r>
            <a:r>
              <a:rPr lang="sv-SE" sz="1900" b="0"/>
              <a:t>verksamhet/område </a:t>
            </a:r>
            <a:r>
              <a:rPr lang="sv-SE"/>
              <a:t>redovisas </a:t>
            </a:r>
            <a:r>
              <a:rPr lang="sv-SE" dirty="0"/>
              <a:t>som procentandel  i intervall för att enskild persons svar inte ska riskera att röjas. </a:t>
            </a:r>
          </a:p>
          <a:p>
            <a:pPr lvl="3"/>
            <a:br>
              <a:rPr lang="sv-SE" sz="1900" dirty="0"/>
            </a:br>
            <a:endParaRPr lang="sv-SE" sz="1900" dirty="0"/>
          </a:p>
        </p:txBody>
      </p:sp>
    </p:spTree>
    <p:extLst>
      <p:ext uri="{BB962C8B-B14F-4D97-AF65-F5344CB8AC3E}">
        <p14:creationId xmlns:p14="http://schemas.microsoft.com/office/powerpoint/2010/main" val="976542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687600"/>
            <a:ext cx="7565937" cy="1070179"/>
          </a:xfrm>
        </p:spPr>
        <p:txBody>
          <a:bodyPr/>
          <a:lstStyle/>
          <a:p>
            <a:r>
              <a:rPr lang="sv-SE" spc="-50" dirty="0"/>
              <a:t>Hur bedömer deltagarna sin hälsa och rörlighet?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725917" y="2076534"/>
            <a:ext cx="37258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Hur bedömer du ditt allmänna hälsotillstånd?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5057995" y="2081142"/>
            <a:ext cx="33899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Hur är din rörlighet inomhus?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1968194"/>
              </p:ext>
            </p:extLst>
          </p:nvPr>
        </p:nvGraphicFramePr>
        <p:xfrm>
          <a:off x="373578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6806176"/>
              </p:ext>
            </p:extLst>
          </p:nvPr>
        </p:nvGraphicFramePr>
        <p:xfrm>
          <a:off x="4484523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165698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687600"/>
            <a:ext cx="7565937" cy="1296144"/>
          </a:xfrm>
        </p:spPr>
        <p:txBody>
          <a:bodyPr/>
          <a:lstStyle/>
          <a:p>
            <a:r>
              <a:rPr lang="sv-SE" spc="-50" dirty="0"/>
              <a:t>Besväras deltagarna av ängslan/oro/ ångest eller av ensamhet ?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725917" y="2076534"/>
            <a:ext cx="37258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Har du besvär av ängslan, oro eller ångest?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5068801" y="2076534"/>
            <a:ext cx="33899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Händer det att du besväras av ensamhet?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1769308"/>
              </p:ext>
            </p:extLst>
          </p:nvPr>
        </p:nvGraphicFramePr>
        <p:xfrm>
          <a:off x="355105" y="2553982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10" name="Diagram 6_2">
            <a:extLst>
              <a:ext uri="{FF2B5EF4-FFF2-40B4-BE49-F238E27FC236}">
                <a16:creationId xmlns:a16="http://schemas.microsoft.com/office/drawing/2014/main" id="{5A3DB71D-1E0A-44F0-A536-869CA6877D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0860956"/>
              </p:ext>
            </p:extLst>
          </p:nvPr>
        </p:nvGraphicFramePr>
        <p:xfrm>
          <a:off x="4484523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9753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 descr="En bild som visar person, personer, kvinna, bord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 descr="En bild som visar person, personer, kvinna, bord&#10;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Resultatöversikt år 2023</a:t>
            </a:r>
          </a:p>
        </p:txBody>
      </p:sp>
    </p:spTree>
    <p:extLst>
      <p:ext uri="{BB962C8B-B14F-4D97-AF65-F5344CB8AC3E}">
        <p14:creationId xmlns:p14="http://schemas.microsoft.com/office/powerpoint/2010/main" val="277958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79621"/>
            <a:ext cx="6951600" cy="634273"/>
          </a:xfrm>
        </p:spPr>
        <p:txBody>
          <a:bodyPr/>
          <a:lstStyle/>
          <a:p>
            <a:r>
              <a:rPr lang="sv-SE" spc="-30" dirty="0"/>
              <a:t>Andel positiva svar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793688" y="1535837"/>
            <a:ext cx="7089923" cy="4642541"/>
          </a:xfrm>
        </p:spPr>
        <p:txBody>
          <a:bodyPr/>
          <a:lstStyle/>
          <a:p>
            <a:r>
              <a:rPr lang="sv-SE" sz="1900" b="0" dirty="0"/>
              <a:t>Resultaten som redovisas här är de sammanslagna andelarna positiva svar per fråga. De positiva svarsalternativen är vanligtvis två på varje fråga </a:t>
            </a:r>
            <a:br>
              <a:rPr lang="sv-SE" sz="1900" b="0" dirty="0"/>
            </a:br>
            <a:r>
              <a:rPr lang="sv-SE" sz="1900" b="0" dirty="0"/>
              <a:t>t. ex. ”Mycket bra” och ”Ganska bra”. 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/>
              <a:t>För närmare redovisning av vilka svarsalternativ som klassas som positiva, se ”Tabellbilagan” som ligger under ”Tillhörande dokument och bilagor” under ”Resultat 2023” på: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b="0" dirty="0"/>
          </a:p>
          <a:p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2548598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288099" y="686594"/>
            <a:ext cx="8691999" cy="1296144"/>
          </a:xfrm>
        </p:spPr>
        <p:txBody>
          <a:bodyPr/>
          <a:lstStyle/>
          <a:p>
            <a:r>
              <a:rPr lang="sv-SE" spc="-30" dirty="0"/>
              <a:t>Hur nöjd eller missnöjd är du</a:t>
            </a:r>
            <a:br>
              <a:rPr lang="sv-SE" spc="-30"/>
            </a:br>
            <a:r>
              <a:rPr lang="sv-SE" spc="-30"/>
              <a:t>samman</a:t>
            </a:r>
            <a:r>
              <a:rPr lang="sv-SE"/>
              <a:t>taget </a:t>
            </a:r>
            <a:r>
              <a:rPr lang="sv-SE" dirty="0"/>
              <a:t>med den hemtjänst du har?</a:t>
            </a:r>
          </a:p>
        </p:txBody>
      </p:sp>
      <p:graphicFrame>
        <p:nvGraphicFramePr>
          <p:cNvPr id="6" name="Diagram 8">
            <a:extLst>
              <a:ext uri="{FF2B5EF4-FFF2-40B4-BE49-F238E27FC236}">
                <a16:creationId xmlns:a16="http://schemas.microsoft.com/office/drawing/2014/main" id="{CE86E48A-D597-4939-B71B-F260CA757A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2399906"/>
              </p:ext>
            </p:extLst>
          </p:nvPr>
        </p:nvGraphicFramePr>
        <p:xfrm>
          <a:off x="2161309" y="1982738"/>
          <a:ext cx="5515353" cy="3762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oS-PPT-svensk">
  <a:themeElements>
    <a:clrScheme name="Anpassat 4">
      <a:dk1>
        <a:srgbClr val="000000"/>
      </a:dk1>
      <a:lt1>
        <a:srgbClr val="DAD7CB"/>
      </a:lt1>
      <a:dk2>
        <a:srgbClr val="8D6E97"/>
      </a:dk2>
      <a:lt2>
        <a:srgbClr val="4A7729"/>
      </a:lt2>
      <a:accent1>
        <a:srgbClr val="A6BCC6"/>
      </a:accent1>
      <a:accent2>
        <a:srgbClr val="7D9AAA"/>
      </a:accent2>
      <a:accent3>
        <a:srgbClr val="D3BF96"/>
      </a:accent3>
      <a:accent4>
        <a:srgbClr val="002B45"/>
      </a:accent4>
      <a:accent5>
        <a:srgbClr val="857363"/>
      </a:accent5>
      <a:accent6>
        <a:srgbClr val="452325"/>
      </a:accent6>
      <a:hlink>
        <a:srgbClr val="000000"/>
      </a:hlink>
      <a:folHlink>
        <a:srgbClr val="000000"/>
      </a:folHlink>
    </a:clrScheme>
    <a:fontScheme name="Anpassat 28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D7CB"/>
        </a:solidFill>
        <a:ln>
          <a:noFill/>
        </a:ln>
      </a:spPr>
      <a:bodyPr rtlCol="0" anchor="ctr"/>
      <a:lstStyle>
        <a:defPPr algn="ctr">
          <a:defRPr sz="19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9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SoS-PPT-svensk</Template>
  <TotalTime>4976</TotalTime>
  <Words>1183</Words>
  <Application>Microsoft Office PowerPoint</Application>
  <PresentationFormat>On-screen Show (4:3)</PresentationFormat>
  <Paragraphs>107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Gothic</vt:lpstr>
      <vt:lpstr>SoS-PPT-svensk</vt:lpstr>
      <vt:lpstr>Anpassad formgivning</vt:lpstr>
      <vt:lpstr>1_Anpassad formgivning</vt:lpstr>
      <vt:lpstr>Vad tycker de äldre om äldreomsorgen? 2023  </vt:lpstr>
      <vt:lpstr>Resultaten för er verksamhet/område</vt:lpstr>
      <vt:lpstr>Information om årets deltagare</vt:lpstr>
      <vt:lpstr>Hur många svarade?</vt:lpstr>
      <vt:lpstr>Hur bedömer deltagarna sin hälsa och rörlighet?</vt:lpstr>
      <vt:lpstr>Besväras deltagarna av ängslan/oro/ ångest eller av ensamhet ?</vt:lpstr>
      <vt:lpstr>Resultatöversikt år 2023</vt:lpstr>
      <vt:lpstr>Andel positiva svar</vt:lpstr>
      <vt:lpstr>Hur nöjd eller missnöjd är du sammantaget med den hemtjänst du har?</vt:lpstr>
      <vt:lpstr>Några av verksamhetens/områdets resultat jämfört med kommunen, länet och riket </vt:lpstr>
      <vt:lpstr>Kontakter med kommunen  Positiva svar = Ja Andel positiva svar i verksamheten/området jämfört med kommunen,  länet och riket</vt:lpstr>
      <vt:lpstr>Hjälpens utförande  Positiva svar = Mycket bra eller Ganska bra och Ja, alltid eller Oftast Andel positiva svar i verksamheten/området jämfört med kommunen,  länet och riket</vt:lpstr>
      <vt:lpstr>Bemötande och inflytande Positiva svar = Ja, alltid eller Oftast  Andel positiva svar i verksamheten/området jämfört med kommunen,  länet och riket</vt:lpstr>
      <vt:lpstr>Trygghet, förtroende och tillgänglighet  Positiva svar = Mycket tryggt/lätt eller Ganska tryggt/lätt och Ja, för alla eller Ja, för flertalet  Andel positiva svar i verksamheten/området jämfört med kommunen,  länet och riket</vt:lpstr>
      <vt:lpstr>Hemtjänsten i sin helhet Positiva svar = Mycket nöjd eller Ganska nöjd Andel positiva svar i verksamheten/området jämfört med kommunen,  länet och riket </vt:lpstr>
      <vt:lpstr>Om undersökningen</vt:lpstr>
      <vt:lpstr>Om undersökningen ”Vad tycker de äldre om äldreomsorgen?” 2023</vt:lpstr>
      <vt:lpstr>Mer om undersökningen ”Vad tycker de äldre om äldreomsorgen?” 2023</vt:lpstr>
      <vt:lpstr>Slutsida</vt:lpstr>
    </vt:vector>
  </TitlesOfParts>
  <Company>Socialstyrelsen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Så tycker de äldre om äldreomsorgen 2016</dc:title>
  <dc:creator>Johansson, Pernilla</dc:creator>
  <cp:lastModifiedBy>Andreas Gill</cp:lastModifiedBy>
  <cp:revision>409</cp:revision>
  <cp:lastPrinted>2014-08-07T08:24:06Z</cp:lastPrinted>
  <dcterms:created xsi:type="dcterms:W3CDTF">2014-06-27T06:29:47Z</dcterms:created>
  <dcterms:modified xsi:type="dcterms:W3CDTF">2023-09-05T00:17:34Z</dcterms:modified>
</cp:coreProperties>
</file>