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3"/>
  </p:notesMasterIdLst>
  <p:handoutMasterIdLst>
    <p:handoutMasterId r:id="rId24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8" r:id="rId11"/>
    <p:sldId id="330" r:id="rId12"/>
    <p:sldId id="289" r:id="rId13"/>
    <p:sldId id="257" r:id="rId14"/>
    <p:sldId id="291" r:id="rId15"/>
    <p:sldId id="290" r:id="rId16"/>
    <p:sldId id="296" r:id="rId17"/>
    <p:sldId id="320" r:id="rId18"/>
    <p:sldId id="326" r:id="rId19"/>
    <p:sldId id="324" r:id="rId20"/>
    <p:sldId id="325" r:id="rId21"/>
    <p:sldId id="270" r:id="rId22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3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5" autoAdjust="0"/>
    <p:restoredTop sz="93318" autoAdjust="0"/>
  </p:normalViewPr>
  <p:slideViewPr>
    <p:cSldViewPr snapToGrid="0" showGuides="1">
      <p:cViewPr varScale="1">
        <p:scale>
          <a:sx n="105" d="100"/>
          <a:sy n="105" d="100"/>
        </p:scale>
        <p:origin x="1578" y="108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13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14853843669251"/>
          <c:y val="0.21551299283154121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Degeberga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Blad1!$E$2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7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4689962855297152"/>
          <c:h val="0.66165002560163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17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400" dirty="0"/>
              <a:t>HTJ Degeberga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HTJ Degeberga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1-6A87-428D-9E75-EB16F8074D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30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87-428D-9E75-EB16F8074D9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6652925025832434E-2"/>
          <c:y val="0.82563472149866568"/>
          <c:w val="0.83893143376316981"/>
          <c:h val="0.15748721519929404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34"/>
          <c:y val="3.7671232876713062E-2"/>
          <c:w val="0.5243533712810720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Degeberga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54</c:v>
                </c:pt>
                <c:pt idx="1">
                  <c:v>43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5-4430-8FC1-CC28947BBB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61</c:v>
                </c:pt>
                <c:pt idx="1">
                  <c:v>67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5-4430-8FC1-CC28947BBB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57</c:v>
                </c:pt>
                <c:pt idx="1">
                  <c:v>41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5-4430-8FC1-CC28947BBB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61</c:v>
                </c:pt>
                <c:pt idx="1">
                  <c:v>52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5-4430-8FC1-CC28947BB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345408"/>
        <c:axId val="147346944"/>
      </c:barChart>
      <c:catAx>
        <c:axId val="14734540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346944"/>
        <c:crosses val="autoZero"/>
        <c:auto val="1"/>
        <c:lblAlgn val="ctr"/>
        <c:lblOffset val="100"/>
        <c:noMultiLvlLbl val="0"/>
      </c:catAx>
      <c:valAx>
        <c:axId val="14734694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39833822697965"/>
              <c:y val="0.891440334215767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14734540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257250006496"/>
          <c:y val="4.7663758275905119E-2"/>
          <c:w val="0.52254250402016289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Degeberga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57</c:v>
                </c:pt>
                <c:pt idx="1">
                  <c:v>82</c:v>
                </c:pt>
                <c:pt idx="2">
                  <c:v>75</c:v>
                </c:pt>
                <c:pt idx="3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F-4604-AA9E-8E7636F4073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55</c:v>
                </c:pt>
                <c:pt idx="1">
                  <c:v>80</c:v>
                </c:pt>
                <c:pt idx="2">
                  <c:v>79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F-4604-AA9E-8E7636F4073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55</c:v>
                </c:pt>
                <c:pt idx="1">
                  <c:v>76</c:v>
                </c:pt>
                <c:pt idx="2">
                  <c:v>77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F-4604-AA9E-8E7636F4073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60</c:v>
                </c:pt>
                <c:pt idx="1">
                  <c:v>80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F-4604-AA9E-8E7636F40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7604096"/>
        <c:axId val="177648768"/>
      </c:barChart>
      <c:catAx>
        <c:axId val="17760409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77648768"/>
        <c:crosses val="autoZero"/>
        <c:auto val="1"/>
        <c:lblAlgn val="ctr"/>
        <c:lblOffset val="100"/>
        <c:noMultiLvlLbl val="0"/>
      </c:catAx>
      <c:valAx>
        <c:axId val="177648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3825982522039"/>
              <c:y val="0.891642948787214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7760409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98606003161771"/>
          <c:y val="4.1002120184343807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Degeberga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95</c:v>
                </c:pt>
                <c:pt idx="1">
                  <c:v>46</c:v>
                </c:pt>
                <c:pt idx="2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7-472C-A0B5-A270C518DC6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94</c:v>
                </c:pt>
                <c:pt idx="1">
                  <c:v>51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7-472C-A0B5-A270C518DC6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94</c:v>
                </c:pt>
                <c:pt idx="1">
                  <c:v>48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7-472C-A0B5-A270C518D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96</c:v>
                </c:pt>
                <c:pt idx="1">
                  <c:v>53</c:v>
                </c:pt>
                <c:pt idx="2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7-472C-A0B5-A270C518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99968"/>
        <c:axId val="147707776"/>
      </c:barChart>
      <c:catAx>
        <c:axId val="14769996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707776"/>
        <c:crosses val="autoZero"/>
        <c:auto val="1"/>
        <c:lblAlgn val="ctr"/>
        <c:lblOffset val="100"/>
        <c:noMultiLvlLbl val="0"/>
      </c:catAx>
      <c:valAx>
        <c:axId val="14770777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626164301713849"/>
              <c:y val="0.891455426297629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769996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9152280954619"/>
          <c:y val="4.4743157221241704E-2"/>
          <c:w val="0.5207087846823421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Degeberga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78</c:v>
                </c:pt>
                <c:pt idx="1">
                  <c:v>84</c:v>
                </c:pt>
                <c:pt idx="2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0-4B63-9E1C-EA131FD888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79</c:v>
                </c:pt>
                <c:pt idx="1">
                  <c:v>86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0-4B63-9E1C-EA131FD888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71</c:v>
                </c:pt>
                <c:pt idx="1">
                  <c:v>84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0-4B63-9E1C-EA131FD888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75</c:v>
                </c:pt>
                <c:pt idx="1">
                  <c:v>88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0-4B63-9E1C-EA131FD88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249472"/>
        <c:axId val="198279936"/>
      </c:barChart>
      <c:catAx>
        <c:axId val="19824947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279936"/>
        <c:crosses val="autoZero"/>
        <c:auto val="1"/>
        <c:lblAlgn val="ctr"/>
        <c:lblOffset val="100"/>
        <c:noMultiLvlLbl val="0"/>
      </c:catAx>
      <c:valAx>
        <c:axId val="1982799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1208417135641"/>
              <c:y val="0.887936822493047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24947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0.02247</cdr:x>
      <cdr:y>0.5978</cdr:y>
    </cdr:from>
    <cdr:to>
      <cdr:x>0.45109</cdr:x>
      <cdr:y>0.79197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5857" y="2274180"/>
          <a:ext cx="2972996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0.02247</cdr:x>
      <cdr:y>0.07521</cdr:y>
    </cdr:from>
    <cdr:to>
      <cdr:x>0.44794</cdr:x>
      <cdr:y>0.2269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5857" y="286118"/>
          <a:ext cx="2951147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handläggarens beslut anpassat efter dina behov?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0.02327</cdr:x>
      <cdr:y>0.33199</cdr:y>
    </cdr:from>
    <cdr:to>
      <cdr:x>0.44735</cdr:x>
      <cdr:y>0.56863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1406" y="1262973"/>
          <a:ext cx="2941506" cy="9002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välja utförare av hemtjänsten? Med utförare menar vi kommunal hemtjänst eller olika företag och organisationer.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</cdr:x>
      <cdr:y>0.24551</cdr:y>
    </cdr:from>
    <cdr:to>
      <cdr:x>0.4279</cdr:x>
      <cdr:y>0.39686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85636" y="936092"/>
          <a:ext cx="277865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komma på avtalad </a:t>
          </a:r>
        </a:p>
        <a:p xmlns:a="http://schemas.openxmlformats.org/drawingml/2006/main">
          <a:r>
            <a:rPr lang="sv-SE" sz="1050" dirty="0"/>
            <a:t>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0.02559</cdr:x>
      <cdr:y>0.44651</cdr:y>
    </cdr:from>
    <cdr:to>
      <cdr:x>0.43028</cdr:x>
      <cdr:y>0.59786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77299" y="1702498"/>
          <a:ext cx="280352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ha tillräckligt med tid </a:t>
          </a:r>
        </a:p>
        <a:p xmlns:a="http://schemas.openxmlformats.org/drawingml/2006/main">
          <a:r>
            <a:rPr lang="sv-SE" sz="1050" dirty="0"/>
            <a:t>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0.02374</cdr:x>
      <cdr:y>0.64588</cdr:y>
    </cdr:from>
    <cdr:to>
      <cdr:x>0.42771</cdr:x>
      <cdr:y>0.88199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4461" y="2462653"/>
          <a:ext cx="2798534" cy="9002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meddela dig i förväg om tillfälliga förändringar? T.ex. byte av tid/dag, förseningar, personaländringar etc. 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0.02479</cdr:x>
      <cdr:y>0.05483</cdr:y>
    </cdr:from>
    <cdr:to>
      <cdr:x>0.42523</cdr:x>
      <cdr:y>0.20618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71735" y="209066"/>
          <a:ext cx="2774080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tycker du personalen utför sina arbetsuppgifter?</a:t>
          </a:r>
        </a:p>
        <a:p xmlns:a="http://schemas.openxmlformats.org/drawingml/2006/main">
          <a:r>
            <a:rPr lang="sv-SE" sz="1000" i="1" dirty="0"/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0.01629</cdr:x>
      <cdr:y>0.3372</cdr:y>
    </cdr:from>
    <cdr:to>
      <cdr:x>0.44398</cdr:x>
      <cdr:y>0.48535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12710" y="1313873"/>
          <a:ext cx="2959167" cy="5772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0.02226</cdr:x>
      <cdr:y>0.05584</cdr:y>
    </cdr:from>
    <cdr:to>
      <cdr:x>0.44935</cdr:x>
      <cdr:y>0.24957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4049" y="217592"/>
          <a:ext cx="2955016" cy="754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ta hänsyn till dina </a:t>
          </a:r>
        </a:p>
        <a:p xmlns:a="http://schemas.openxmlformats.org/drawingml/2006/main">
          <a:r>
            <a:rPr lang="sv-SE" sz="1050" dirty="0"/>
            <a:t>åsikter och önskemål om hur hjälpen </a:t>
          </a:r>
        </a:p>
        <a:p xmlns:a="http://schemas.openxmlformats.org/drawingml/2006/main">
          <a:r>
            <a:rPr lang="sv-SE" sz="1050" dirty="0"/>
            <a:t>skall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0.01771</cdr:x>
      <cdr:y>0.59493</cdr:y>
    </cdr:from>
    <cdr:to>
      <cdr:x>0.4454</cdr:x>
      <cdr:y>0.74426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0D478407-6D6A-4DA6-9BEB-AF1192909EAD}"/>
            </a:ext>
          </a:extLst>
        </cdr:cNvPr>
        <cdr:cNvSpPr txBox="1"/>
      </cdr:nvSpPr>
      <cdr:spPr>
        <a:xfrm xmlns:a="http://schemas.openxmlformats.org/drawingml/2006/main">
          <a:off x="122535" y="2318113"/>
          <a:ext cx="2959167" cy="5818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0.02231</cdr:x>
      <cdr:y>0.34258</cdr:y>
    </cdr:from>
    <cdr:to>
      <cdr:x>0.42895</cdr:x>
      <cdr:y>0.53631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4542" y="1306225"/>
          <a:ext cx="2816800" cy="738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Känner du förtroende för personalen </a:t>
          </a:r>
        </a:p>
        <a:p xmlns:a="http://schemas.openxmlformats.org/drawingml/2006/main">
          <a:r>
            <a:rPr lang="sv-SE" sz="1050" dirty="0"/>
            <a:t>som kommer hem till dig?</a:t>
          </a:r>
        </a:p>
        <a:p xmlns:a="http://schemas.openxmlformats.org/drawingml/2006/main">
          <a:r>
            <a:rPr lang="sv-SE" sz="1000" i="1" dirty="0"/>
            <a:t>Ja, för alla i personalen / Ja, för flertalet i personalen</a:t>
          </a:r>
        </a:p>
      </cdr:txBody>
    </cdr:sp>
  </cdr:relSizeAnchor>
  <cdr:relSizeAnchor xmlns:cdr="http://schemas.openxmlformats.org/drawingml/2006/chartDrawing">
    <cdr:from>
      <cdr:x>0.01731</cdr:x>
      <cdr:y>0.08965</cdr:y>
    </cdr:from>
    <cdr:to>
      <cdr:x>0.42428</cdr:x>
      <cdr:y>0.241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19902" y="341822"/>
          <a:ext cx="2819086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tryggt eller otryggt känns det att bo hemma med stöd från hemtjänsten?</a:t>
          </a:r>
        </a:p>
        <a:p xmlns:a="http://schemas.openxmlformats.org/drawingml/2006/main">
          <a:r>
            <a:rPr lang="sv-SE" sz="1000" i="1" dirty="0"/>
            <a:t>Mycket tryggt / Ganska tryggt</a:t>
          </a:r>
        </a:p>
      </cdr:txBody>
    </cdr:sp>
  </cdr:relSizeAnchor>
  <cdr:relSizeAnchor xmlns:cdr="http://schemas.openxmlformats.org/drawingml/2006/chartDrawing">
    <cdr:from>
      <cdr:x>0.02067</cdr:x>
      <cdr:y>0.60429</cdr:y>
    </cdr:from>
    <cdr:to>
      <cdr:x>0.42053</cdr:x>
      <cdr:y>0.75564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143181" y="2304075"/>
          <a:ext cx="2769835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Hur lätt eller svårt är det att få kontakt </a:t>
          </a:r>
        </a:p>
        <a:p xmlns:a="http://schemas.openxmlformats.org/drawingml/2006/main">
          <a:r>
            <a:rPr lang="sv-SE" sz="1050" dirty="0"/>
            <a:t>med hemtjänstpersonalen vid behov?</a:t>
          </a:r>
        </a:p>
        <a:p xmlns:a="http://schemas.openxmlformats.org/drawingml/2006/main">
          <a:r>
            <a:rPr lang="sv-SE" sz="1000" i="1" dirty="0"/>
            <a:t>Mycket lätt / Ganska lätt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0.02063</cdr:x>
      <cdr:y>0.37501</cdr:y>
    </cdr:from>
    <cdr:to>
      <cdr:x>0.41593</cdr:x>
      <cdr:y>0.56874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2835" y="1327930"/>
          <a:ext cx="2736502" cy="686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nöjd eller missnöjd är du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</a:p>
        <a:p xmlns:a="http://schemas.openxmlformats.org/drawingml/2006/main">
          <a:r>
            <a:rPr lang="sv-SE" sz="1000" i="1" dirty="0"/>
            <a:t>Mycket nöjd / Ganska nöjd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373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Kristianstad_HTJ Degeberga (minst 7 svarande)</a:t>
            </a:r>
            <a:endParaRPr lang="sv-SE" dirty="0"/>
          </a:p>
          <a:p>
            <a:r>
              <a:rPr lang="sv-SE" dirty="0"/>
              <a:t>Hemtjänst</a:t>
            </a:r>
          </a:p>
        </p:txBody>
      </p:sp>
      <p:pic>
        <p:nvPicPr>
          <p:cNvPr id="5" name="Platshållare för bild 4" descr="En bild som visar utomhus, väg, person, promenerar&#10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 descr="En bild som visar person, personer, kvinna, b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8" name="D10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15398449"/>
              </p:ext>
            </p:extLst>
          </p:nvPr>
        </p:nvGraphicFramePr>
        <p:xfrm>
          <a:off x="801688" y="1992701"/>
          <a:ext cx="6936206" cy="38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6934051" cy="1296144"/>
          </a:xfrm>
        </p:spPr>
        <p:txBody>
          <a:bodyPr/>
          <a:lstStyle/>
          <a:p>
            <a:r>
              <a:rPr lang="sv-SE" dirty="0"/>
              <a:t>Kontakter med kommunen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2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3423128"/>
              </p:ext>
            </p:extLst>
          </p:nvPr>
        </p:nvGraphicFramePr>
        <p:xfrm>
          <a:off x="801688" y="1984075"/>
          <a:ext cx="6927580" cy="38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1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39816373"/>
              </p:ext>
            </p:extLst>
          </p:nvPr>
        </p:nvGraphicFramePr>
        <p:xfrm>
          <a:off x="803843" y="2008094"/>
          <a:ext cx="6918954" cy="38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762000"/>
            <a:ext cx="7698711" cy="131781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 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7" name="D14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27908095"/>
              </p:ext>
            </p:extLst>
          </p:nvPr>
        </p:nvGraphicFramePr>
        <p:xfrm>
          <a:off x="810883" y="2357718"/>
          <a:ext cx="6927012" cy="35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883" y="367552"/>
            <a:ext cx="6944560" cy="1990165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tryggt/lätt eller Ganska tryggt/lätt och Ja, för alla eller Ja, för flertalet 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79828623"/>
              </p:ext>
            </p:extLst>
          </p:nvPr>
        </p:nvGraphicFramePr>
        <p:xfrm>
          <a:off x="823925" y="2375647"/>
          <a:ext cx="6922596" cy="354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591672"/>
            <a:ext cx="7516231" cy="1783976"/>
          </a:xfrm>
        </p:spPr>
        <p:txBody>
          <a:bodyPr/>
          <a:lstStyle/>
          <a:p>
            <a:r>
              <a:rPr lang="sv-SE" dirty="0"/>
              <a:t>Hemtjänsten i sin helhet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byggnad, utomhus, stad, gat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</p:spTree>
    <p:extLst>
      <p:ext uri="{BB962C8B-B14F-4D97-AF65-F5344CB8AC3E}">
        <p14:creationId xmlns:p14="http://schemas.microsoft.com/office/powerpoint/2010/main" val="2396779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92941"/>
            <a:ext cx="7341648" cy="3974659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31 december 2022 hade hemtjänst eller bodde </a:t>
            </a:r>
            <a:r>
              <a:rPr lang="sv-SE" sz="1800" b="0">
                <a:solidFill>
                  <a:srgbClr val="002B45"/>
                </a:solidFill>
              </a:rPr>
              <a:t>på ett särskilt </a:t>
            </a:r>
            <a:r>
              <a:rPr lang="sv-SE" sz="1800" b="0" dirty="0">
                <a:solidFill>
                  <a:srgbClr val="002B45"/>
                </a:solidFill>
              </a:rPr>
              <a:t>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2544647" y="6295894"/>
            <a:ext cx="4054705" cy="267235"/>
          </a:xfrm>
        </p:spPr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94498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1933467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739152"/>
            <a:ext cx="6959600" cy="3756213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På </a:t>
            </a:r>
            <a:r>
              <a:rPr lang="sv-SE" sz="18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www.socialstyrelsen.se</a:t>
            </a:r>
            <a:r>
              <a:rPr lang="sv-SE" sz="1800" b="0" dirty="0">
                <a:solidFill>
                  <a:srgbClr val="002B45"/>
                </a:solidFill>
              </a:rPr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5DA34A92-CB56-4F63-AD0E-C62AAC48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12734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2E7DAAD-3D7B-420D-91E3-33EC55040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Slutsida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19200"/>
            <a:ext cx="7415212" cy="4796118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resultatet på frågan om den sammantagna nöjdheten. Därefter presenteras era resultat jämfört med er kommun, ert län och riket.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chemeClr val="tx1"/>
              </a:solidFill>
            </a:endParaRPr>
          </a:p>
          <a:p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46848"/>
            <a:ext cx="7893738" cy="466166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3" name="Platshållare för innehåll 3">
            <a:extLst>
              <a:ext uri="{FF2B5EF4-FFF2-40B4-BE49-F238E27FC236}">
                <a16:creationId xmlns:a16="http://schemas.microsoft.com/office/drawing/2014/main" id="{5B7432C6-4188-96DF-7C34-E5E6FE2A56AD}"/>
              </a:ext>
            </a:extLst>
          </p:cNvPr>
          <p:cNvSpPr txBox="1">
            <a:spLocks/>
          </p:cNvSpPr>
          <p:nvPr/>
        </p:nvSpPr>
        <p:spPr>
          <a:xfrm>
            <a:off x="801688" y="1583140"/>
            <a:ext cx="7086601" cy="40897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900" b="0"/>
              <a:t>Totalt svarade 83 150 personer på årets enkät för äldre med hemtjänst, vilket är 57,8% av de tillfrågade.</a:t>
            </a:r>
            <a:endParaRPr lang="sv-SE" sz="1900" b="0" dirty="0"/>
          </a:p>
          <a:p>
            <a:r>
              <a:rPr lang="sv-SE" sz="1900" b="0"/>
              <a:t>Andelen svarande för Kristianstad_HTJ Degeberga var mellan 60 - 80%.</a:t>
            </a:r>
            <a:endParaRPr lang="sv-SE" sz="1900" b="0" dirty="0"/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</a:t>
            </a:r>
            <a:r>
              <a:rPr lang="sv-SE"/>
              <a:t>er </a:t>
            </a:r>
            <a:r>
              <a:rPr lang="sv-SE" sz="1900" b="0"/>
              <a:t>verksamhet/område </a:t>
            </a:r>
            <a:r>
              <a:rPr lang="sv-SE"/>
              <a:t>redovisas </a:t>
            </a:r>
            <a:r>
              <a:rPr lang="sv-SE" dirty="0"/>
              <a:t>som procentandel  i intervall för att enskild persons svar inte ska riskera att röjas. </a:t>
            </a:r>
          </a:p>
          <a:p>
            <a:pPr lvl="3"/>
            <a:br>
              <a:rPr lang="sv-SE" sz="1900" dirty="0"/>
            </a:br>
            <a:endParaRPr lang="sv-SE" sz="1900" dirty="0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542842"/>
              </p:ext>
            </p:extLst>
          </p:nvPr>
        </p:nvGraphicFramePr>
        <p:xfrm>
          <a:off x="373578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122181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806894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2542744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 descr="En bild som visar person, personer, kvinna, bord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288099" y="686594"/>
            <a:ext cx="8691999" cy="1296144"/>
          </a:xfrm>
        </p:spPr>
        <p:txBody>
          <a:bodyPr/>
          <a:lstStyle/>
          <a:p>
            <a:r>
              <a:rPr lang="sv-SE" spc="-30" dirty="0"/>
              <a:t>Hur nöjd eller missnöjd är du</a:t>
            </a:r>
            <a:br>
              <a:rPr lang="sv-SE" spc="-30"/>
            </a:br>
            <a:r>
              <a:rPr lang="sv-SE" spc="-30"/>
              <a:t>samman</a:t>
            </a:r>
            <a:r>
              <a:rPr lang="sv-SE"/>
              <a:t>taget </a:t>
            </a:r>
            <a:r>
              <a:rPr lang="sv-SE" dirty="0"/>
              <a:t>med den hemtjänst du har?</a:t>
            </a:r>
          </a:p>
        </p:txBody>
      </p:sp>
      <p:graphicFrame>
        <p:nvGraphicFramePr>
          <p:cNvPr id="6" name="Diagram 8">
            <a:extLst>
              <a:ext uri="{FF2B5EF4-FFF2-40B4-BE49-F238E27FC236}">
                <a16:creationId xmlns:a16="http://schemas.microsoft.com/office/drawing/2014/main" id="{CE86E48A-D597-4939-B71B-F260CA757A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8254111"/>
              </p:ext>
            </p:extLst>
          </p:nvPr>
        </p:nvGraphicFramePr>
        <p:xfrm>
          <a:off x="2161309" y="1982738"/>
          <a:ext cx="5515353" cy="376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4976</TotalTime>
  <Words>1183</Words>
  <Application>Microsoft Office PowerPoint</Application>
  <PresentationFormat>On-screen Show (4:3)</PresentationFormat>
  <Paragraphs>107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den hemtjänst du har?</vt:lpstr>
      <vt:lpstr>Några av verksamhetens/områdets resultat jämfört med kommunen, länet och riket </vt:lpstr>
      <vt:lpstr>Kontakter med kommunen  Positiva svar = Ja Andel positiva svar i verksamheten/området jämfört med kommunen,  länet och riket</vt:lpstr>
      <vt:lpstr>Hjälpens utförande  Positiva svar = Mycket bra eller Ganska bra och Ja, alltid eller Oftast Andel positiva svar i verksamheten/området jämfört med kommunen,  länet och riket</vt:lpstr>
      <vt:lpstr>Bemötande och inflytande Positiva svar = Ja, alltid eller Oftast  Andel positiva svar i verksamheten/området jämfört med kommunen,  länet och riket</vt:lpstr>
      <vt:lpstr>Trygghet, förtroende och tillgänglighet  Positiva svar = Mycket tryggt/lätt eller Ganska tryggt/lätt och Ja, för alla eller Ja, för flertalet  Andel positiva svar i verksamheten/området jämfört med kommunen,  länet och riket</vt:lpstr>
      <vt:lpstr>Hemtjänsten i sin helhet Positiva svar = Mycket nöjd eller Ganska nöjd Andel positiva svar i verksamheten/området jämfört med kommunen,  länet och riket </vt:lpstr>
      <vt:lpstr>Om undersökningen</vt:lpstr>
      <vt:lpstr>Om undersökningen ”Vad tycker de äldre om äldreomsorgen?” 2023</vt:lpstr>
      <vt:lpstr>Mer om undersökningen ”Vad tycker de äldre om äldreomsorgen?” 2023</vt:lpstr>
      <vt:lpstr>Slutsida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409</cp:revision>
  <cp:lastPrinted>2014-08-07T08:24:06Z</cp:lastPrinted>
  <dcterms:created xsi:type="dcterms:W3CDTF">2014-06-27T06:29:47Z</dcterms:created>
  <dcterms:modified xsi:type="dcterms:W3CDTF">2023-09-05T00:19:01Z</dcterms:modified>
</cp:coreProperties>
</file>